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7" r:id="rId6"/>
    <p:sldId id="258" r:id="rId7"/>
    <p:sldId id="259" r:id="rId8"/>
    <p:sldId id="260" r:id="rId9"/>
    <p:sldId id="278" r:id="rId10"/>
    <p:sldId id="280" r:id="rId11"/>
    <p:sldId id="262" r:id="rId12"/>
    <p:sldId id="263" r:id="rId13"/>
    <p:sldId id="287" r:id="rId14"/>
    <p:sldId id="288" r:id="rId15"/>
    <p:sldId id="265" r:id="rId16"/>
    <p:sldId id="283" r:id="rId17"/>
    <p:sldId id="266" r:id="rId18"/>
    <p:sldId id="270" r:id="rId19"/>
    <p:sldId id="268" r:id="rId20"/>
    <p:sldId id="276"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677C1-4AA3-4F24-8315-D5318D613536}" v="84" dt="2022-09-08T17:34:14.27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41" autoAdjust="0"/>
  </p:normalViewPr>
  <p:slideViewPr>
    <p:cSldViewPr snapToGrid="0">
      <p:cViewPr varScale="1">
        <p:scale>
          <a:sx n="72" d="100"/>
          <a:sy n="72" d="100"/>
        </p:scale>
        <p:origin x="660"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93B2B3-E863-4585-B4FE-562CF4751473}" type="datetime1">
              <a:rPr lang="it-IT" smtClean="0"/>
              <a:t>12/09/2022</a:t>
            </a:fld>
            <a:endParaRPr lang="it-IT"/>
          </a:p>
        </p:txBody>
      </p:sp>
      <p:sp>
        <p:nvSpPr>
          <p:cNvPr id="4" name="Segnaposto piè di pa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it-IT" smtClean="0"/>
              <a:t>‹N›</a:t>
            </a:fld>
            <a:endParaRPr lang="it-IT"/>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BD4C9-0D5E-4924-B2FE-0F814E8F5CDF}" type="datetime1">
              <a:rPr lang="it-IT" smtClean="0"/>
              <a:pPr/>
              <a:t>12/09/2022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it-IT" noProof="0" smtClean="0"/>
              <a:t>‹N›</a:t>
            </a:fld>
            <a:endParaRPr lang="it-IT"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41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10</a:t>
            </a:fld>
            <a:endParaRPr lang="it-IT"/>
          </a:p>
        </p:txBody>
      </p:sp>
    </p:spTree>
    <p:extLst>
      <p:ext uri="{BB962C8B-B14F-4D97-AF65-F5344CB8AC3E}">
        <p14:creationId xmlns:p14="http://schemas.microsoft.com/office/powerpoint/2010/main" val="184799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11</a:t>
            </a:fld>
            <a:endParaRPr lang="it-IT"/>
          </a:p>
        </p:txBody>
      </p:sp>
    </p:spTree>
    <p:extLst>
      <p:ext uri="{BB962C8B-B14F-4D97-AF65-F5344CB8AC3E}">
        <p14:creationId xmlns:p14="http://schemas.microsoft.com/office/powerpoint/2010/main" val="116009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12</a:t>
            </a:fld>
            <a:endParaRPr lang="it-IT"/>
          </a:p>
        </p:txBody>
      </p:sp>
    </p:spTree>
    <p:extLst>
      <p:ext uri="{BB962C8B-B14F-4D97-AF65-F5344CB8AC3E}">
        <p14:creationId xmlns:p14="http://schemas.microsoft.com/office/powerpoint/2010/main" val="60413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13</a:t>
            </a:fld>
            <a:endParaRPr lang="it-IT"/>
          </a:p>
        </p:txBody>
      </p:sp>
    </p:spTree>
    <p:extLst>
      <p:ext uri="{BB962C8B-B14F-4D97-AF65-F5344CB8AC3E}">
        <p14:creationId xmlns:p14="http://schemas.microsoft.com/office/powerpoint/2010/main" val="348443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14</a:t>
            </a:fld>
            <a:endParaRPr lang="it-IT"/>
          </a:p>
        </p:txBody>
      </p:sp>
    </p:spTree>
    <p:extLst>
      <p:ext uri="{BB962C8B-B14F-4D97-AF65-F5344CB8AC3E}">
        <p14:creationId xmlns:p14="http://schemas.microsoft.com/office/powerpoint/2010/main" val="74552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15</a:t>
            </a:fld>
            <a:endParaRPr lang="it-IT"/>
          </a:p>
        </p:txBody>
      </p:sp>
    </p:spTree>
    <p:extLst>
      <p:ext uri="{BB962C8B-B14F-4D97-AF65-F5344CB8AC3E}">
        <p14:creationId xmlns:p14="http://schemas.microsoft.com/office/powerpoint/2010/main" val="240367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16</a:t>
            </a:fld>
            <a:endParaRPr lang="it-IT"/>
          </a:p>
        </p:txBody>
      </p:sp>
    </p:spTree>
    <p:extLst>
      <p:ext uri="{BB962C8B-B14F-4D97-AF65-F5344CB8AC3E}">
        <p14:creationId xmlns:p14="http://schemas.microsoft.com/office/powerpoint/2010/main" val="373266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071D96E-4CA2-485E-9EE5-CEB7143ACC3B}" type="slidenum">
              <a:rPr lang="it-IT" smtClean="0"/>
              <a:t>17</a:t>
            </a:fld>
            <a:endParaRPr lang="it-IT"/>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2</a:t>
            </a:fld>
            <a:endParaRPr lang="it-IT"/>
          </a:p>
        </p:txBody>
      </p:sp>
    </p:spTree>
    <p:extLst>
      <p:ext uri="{BB962C8B-B14F-4D97-AF65-F5344CB8AC3E}">
        <p14:creationId xmlns:p14="http://schemas.microsoft.com/office/powerpoint/2010/main" val="203883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3</a:t>
            </a:fld>
            <a:endParaRPr lang="it-IT"/>
          </a:p>
        </p:txBody>
      </p:sp>
    </p:spTree>
    <p:extLst>
      <p:ext uri="{BB962C8B-B14F-4D97-AF65-F5344CB8AC3E}">
        <p14:creationId xmlns:p14="http://schemas.microsoft.com/office/powerpoint/2010/main" val="33894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4</a:t>
            </a:fld>
            <a:endParaRPr lang="it-IT"/>
          </a:p>
        </p:txBody>
      </p:sp>
    </p:spTree>
    <p:extLst>
      <p:ext uri="{BB962C8B-B14F-4D97-AF65-F5344CB8AC3E}">
        <p14:creationId xmlns:p14="http://schemas.microsoft.com/office/powerpoint/2010/main" val="335218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5</a:t>
            </a:fld>
            <a:endParaRPr lang="it-IT"/>
          </a:p>
        </p:txBody>
      </p:sp>
    </p:spTree>
    <p:extLst>
      <p:ext uri="{BB962C8B-B14F-4D97-AF65-F5344CB8AC3E}">
        <p14:creationId xmlns:p14="http://schemas.microsoft.com/office/powerpoint/2010/main" val="332207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6</a:t>
            </a:fld>
            <a:endParaRPr lang="it-IT"/>
          </a:p>
        </p:txBody>
      </p:sp>
    </p:spTree>
    <p:extLst>
      <p:ext uri="{BB962C8B-B14F-4D97-AF65-F5344CB8AC3E}">
        <p14:creationId xmlns:p14="http://schemas.microsoft.com/office/powerpoint/2010/main" val="101668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7</a:t>
            </a:fld>
            <a:endParaRPr lang="it-IT"/>
          </a:p>
        </p:txBody>
      </p:sp>
    </p:spTree>
    <p:extLst>
      <p:ext uri="{BB962C8B-B14F-4D97-AF65-F5344CB8AC3E}">
        <p14:creationId xmlns:p14="http://schemas.microsoft.com/office/powerpoint/2010/main" val="126210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8</a:t>
            </a:fld>
            <a:endParaRPr lang="it-IT"/>
          </a:p>
        </p:txBody>
      </p:sp>
    </p:spTree>
    <p:extLst>
      <p:ext uri="{BB962C8B-B14F-4D97-AF65-F5344CB8AC3E}">
        <p14:creationId xmlns:p14="http://schemas.microsoft.com/office/powerpoint/2010/main" val="362424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9</a:t>
            </a:fld>
            <a:endParaRPr lang="it-IT"/>
          </a:p>
        </p:txBody>
      </p:sp>
    </p:spTree>
    <p:extLst>
      <p:ext uri="{BB962C8B-B14F-4D97-AF65-F5344CB8AC3E}">
        <p14:creationId xmlns:p14="http://schemas.microsoft.com/office/powerpoint/2010/main" val="182070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egnaposto immagin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it-IT" noProof="0"/>
              <a:t>Fare clic per inserire il titolo</a:t>
            </a:r>
          </a:p>
        </p:txBody>
      </p:sp>
      <p:sp>
        <p:nvSpPr>
          <p:cNvPr id="14" name="Segnaposto tes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it-IT" noProof="0"/>
              <a:t>Fare clic per aggiungere il nome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Segnaposto immagin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it-IT" noProof="0"/>
              <a:t>06/08/20XX</a:t>
            </a:r>
          </a:p>
        </p:txBody>
      </p:sp>
      <p:sp>
        <p:nvSpPr>
          <p:cNvPr id="14" name="Segnaposto tes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€ 2 Mrd</a:t>
            </a:r>
          </a:p>
        </p:txBody>
      </p:sp>
      <p:sp>
        <p:nvSpPr>
          <p:cNvPr id="5" name="Segnaposto piè di pa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6" name="Segnaposto tes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€ 1 Mrd</a:t>
            </a:r>
          </a:p>
        </p:txBody>
      </p:sp>
      <p:sp>
        <p:nvSpPr>
          <p:cNvPr id="11" name="Segnaposto tes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12" name="Segnaposto tes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€ 3 Mrd</a:t>
            </a:r>
          </a:p>
        </p:txBody>
      </p:sp>
      <p:sp>
        <p:nvSpPr>
          <p:cNvPr id="20" name="Segnaposto tes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bg>
      <p:bgPr>
        <a:solidFill>
          <a:schemeClr val="bg2">
            <a:lumMod val="10000"/>
          </a:schemeClr>
        </a:solidFill>
        <a:effectLst/>
      </p:bgPr>
    </p:bg>
    <p:spTree>
      <p:nvGrpSpPr>
        <p:cNvPr id="1" name=""/>
        <p:cNvGrpSpPr/>
        <p:nvPr/>
      </p:nvGrpSpPr>
      <p:grpSpPr>
        <a:xfrm>
          <a:off x="0" y="0"/>
          <a:ext cx="0" cy="0"/>
          <a:chOff x="0" y="0"/>
          <a:chExt cx="0" cy="0"/>
        </a:xfrm>
      </p:grpSpPr>
      <p:sp>
        <p:nvSpPr>
          <p:cNvPr id="21" name="Segnaposto immagin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it-IT" noProof="0"/>
              <a:t>Fare clic per aggiungere una foto</a:t>
            </a:r>
          </a:p>
        </p:txBody>
      </p:sp>
      <p:sp>
        <p:nvSpPr>
          <p:cNvPr id="4" name="Segnaposto dat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7" name="Segnaposto tes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18" name="Segnaposto tes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19" name="Segnaposto tes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20" name="Segnaposto tes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2" name="Tito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it-IT" noProof="0"/>
              <a:t>Fare clic per inserire il titolo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ttango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dat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8" name="Segnaposto tes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9" name="Segnaposto tes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aggiungere il nome</a:t>
            </a:r>
          </a:p>
        </p:txBody>
      </p:sp>
      <p:sp>
        <p:nvSpPr>
          <p:cNvPr id="10" name="Segnaposto tes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1" name="Segnaposto tes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2" name="Segnaposto tes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cxnSp>
        <p:nvCxnSpPr>
          <p:cNvPr id="16" name="Connettore dirit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Segnaposto tes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0" name="Segnaposto tes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 name="Tito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Segnaposto tes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12" name="Segnaposto tes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Segnaposto contenuto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3" name="Segnaposto dat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78" name="Segnaposto tes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79" name="Segnaposto tes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Tito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9" name="Segnaposto contenuto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6" name="Segnaposto tes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6" name="Segnaposto tes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7" name="Segnaposto tes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8" name="Segnaposto tes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9" name="Segnaposto tes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0" name="Segnaposto tes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1" name="Segnaposto tes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2" name="Segnaposto tes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3" name="Segnaposto tes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4" name="Segnaposto tes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5" name="Segnaposto tes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6" name="Segnaposto tes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52" name="Segnaposto tes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3" name="Segnaposto tes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4" name="Segnaposto tes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5" name="Segnaposto tes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6" name="Segnaposto tes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7" name="Segnaposto tes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8" name="Segnaposto tes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it-IT" noProof="0"/>
              <a:t>Fare clic per inserire il testo</a:t>
            </a:r>
          </a:p>
        </p:txBody>
      </p:sp>
      <p:sp>
        <p:nvSpPr>
          <p:cNvPr id="59" name="Segnaposto tes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40" name="Tito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Segnaposto immagin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immagin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
        <p:nvSpPr>
          <p:cNvPr id="6" name="Segnaposto contenuto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 presentiamo il team">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9" name="Rettango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4" name="Segnaposto tes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15" name="Segnaposto tes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16" name="Segnaposto immagin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7" name="Segnaposto immagin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8" name="Segnaposto immagin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9" name="Segnaposto tes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0" name="Segnaposto tes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1" name="Segnaposto tes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2" name="Segnaposto tes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3" name="Segnaposto tes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4" name="Segnaposto tes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6" name="Rettango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8" name="Rettango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0" name="Rettango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2" name="Rettango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l team al comple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Rettango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1" name="Segnaposto tes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2" name="Segnaposto tes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6" name="Segnaposto tes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it-IT" noProof="0"/>
              <a:t>Aggiungi il nome</a:t>
            </a:r>
          </a:p>
        </p:txBody>
      </p:sp>
      <p:sp>
        <p:nvSpPr>
          <p:cNvPr id="37" name="Segnaposto tes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8" name="Segnaposto tes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9" name="Segnaposto tes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40" name="Segnaposto tes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41" name="Segnaposto tes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2" name="Segnaposto immagin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63" name="Segnaposto tes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4" name="Segnaposto tes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8" name="Segnaposto tes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9" name="Segnaposto tes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0" name="Segnaposto tes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1" name="Segnaposto tes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2" name="Segnaposto tes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3" name="Segnaposto tes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4" name="Rettango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78" name="Segnaposto immagin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79" name="Rettango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0" name="Segnaposto immagin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1" name="Rettango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2" name="Segnaposto immagin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3" name="Rettango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4" name="Segnaposto immagin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5" name="Rettango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6" name="Segnaposto immagin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7" name="Rettango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8" name="Segnaposto immagin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9" name="Rettango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0" name="Segnaposto immagin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91" name="Rettango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2" name="Tito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34" name="Rettango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Segnaposto tes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0" name="Segnaposto tes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6" name="Segnaposto tes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7" name="Segnaposto tes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8" name="Segnaposto tes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9" name="Segnaposto tes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Inserire il titolo</a:t>
            </a:r>
          </a:p>
        </p:txBody>
      </p:sp>
      <p:sp>
        <p:nvSpPr>
          <p:cNvPr id="30" name="Segnaposto tes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31" name="Tito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 name="Tito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it-IT" noProof="0"/>
              <a:t>Fare clic per inserire il titolo</a:t>
            </a:r>
          </a:p>
        </p:txBody>
      </p:sp>
      <p:sp>
        <p:nvSpPr>
          <p:cNvPr id="11" name="Segnaposto tes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it-IT" noProof="0"/>
              <a:t>Fare clic per inserire il titolo</a:t>
            </a:r>
          </a:p>
        </p:txBody>
      </p:sp>
      <p:sp>
        <p:nvSpPr>
          <p:cNvPr id="8" name="Segnaposto tes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tes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2" name="Tito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Segnaposto dat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3" name="Segnaposto immagin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16" name="Segnaposto tes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7" name="Segnaposto tes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20911"/>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20911"/>
            <a:ext cx="2289972"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5" name="Segnaposto tes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7938"/>
            <a:ext cx="7288284" cy="464182"/>
          </a:xfrm>
        </p:spPr>
        <p:txBody>
          <a:bodyPr rtlCol="0" anchor="t">
            <a:norm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Segnaposto dat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2" name="Segnaposto tes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3" name="Segnaposto tes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4" name="Segnaposto tes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5" name="Segnaposto tes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8" name="Segnaposto tes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Segnaposto tes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Segnaposto dat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it-IT" noProof="0"/>
              <a:t>06/08/20XX</a:t>
            </a:r>
          </a:p>
        </p:txBody>
      </p:sp>
      <p:sp>
        <p:nvSpPr>
          <p:cNvPr id="8" name="Segnaposto piè di pa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it-IT" noProof="0"/>
              <a:t>PRESENTAZIONE</a:t>
            </a:r>
          </a:p>
        </p:txBody>
      </p:sp>
      <p:sp>
        <p:nvSpPr>
          <p:cNvPr id="9" name="Segnaposto numero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5" name="Segnaposto tes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36" name="Segnaposto tes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40" name="Segnaposto tes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1" name="Segnaposto tes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2" name="Segnaposto tes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4" name="Segnaposto immagin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2" name="Segnaposto immagin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4" name="Segnaposto immagin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5" name="Segnaposto immagin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it-IT" noProof="0"/>
              <a:t>Fare clic per inserire il titolo</a:t>
            </a:r>
          </a:p>
        </p:txBody>
      </p:sp>
      <p:sp>
        <p:nvSpPr>
          <p:cNvPr id="9" name="Segnaposto tes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oramica della società">
    <p:spTree>
      <p:nvGrpSpPr>
        <p:cNvPr id="1" name=""/>
        <p:cNvGrpSpPr/>
        <p:nvPr/>
      </p:nvGrpSpPr>
      <p:grpSpPr>
        <a:xfrm>
          <a:off x="0" y="0"/>
          <a:ext cx="0" cy="0"/>
          <a:chOff x="0" y="0"/>
          <a:chExt cx="0" cy="0"/>
        </a:xfrm>
      </p:grpSpPr>
      <p:sp>
        <p:nvSpPr>
          <p:cNvPr id="5" name="Segnaposto immagin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Segnaposto immagin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it-IT" noProof="0"/>
              <a:t>Fare clic per inserire il titolo</a:t>
            </a:r>
          </a:p>
        </p:txBody>
      </p:sp>
      <p:sp>
        <p:nvSpPr>
          <p:cNvPr id="16" name="Segnaposto tes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5" name="Segnaposto tes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1" name="Segnaposto tes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5" name="Segnaposto dat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Segnaposto dat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0" name="Segnaposto tes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Inserire il testo qui</a:t>
            </a:r>
          </a:p>
        </p:txBody>
      </p:sp>
      <p:sp>
        <p:nvSpPr>
          <p:cNvPr id="11" name="Segnaposto tes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2" name="Segnaposto tes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sp>
        <p:nvSpPr>
          <p:cNvPr id="13" name="Segnaposto tes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cxnSp>
        <p:nvCxnSpPr>
          <p:cNvPr id="14" name="Connettore dirit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Segnaposto tes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6" name="Segnaposto tes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cxnSp>
        <p:nvCxnSpPr>
          <p:cNvPr id="26" name="Connettore dirit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it-IT" noProof="0"/>
              <a:t>06/08/20XX</a:t>
            </a:r>
          </a:p>
        </p:txBody>
      </p:sp>
      <p:sp>
        <p:nvSpPr>
          <p:cNvPr id="5" name="Segnaposto piè di pa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it-IT" noProof="0"/>
              <a:t>PRESENTAZIONE</a:t>
            </a:r>
          </a:p>
        </p:txBody>
      </p:sp>
      <p:sp>
        <p:nvSpPr>
          <p:cNvPr id="6" name="Segnaposto numero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it-IT" noProof="0" smtClean="0"/>
              <a:pPr rtl="0"/>
              <a:t>‹N›</a:t>
            </a:fld>
            <a:endParaRPr lang="it-IT"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Segnaposto immagine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3"/>
          <a:srcRect/>
          <a:stretch/>
        </p:blipFill>
        <p:spPr>
          <a:xfrm flipH="1">
            <a:off x="208476" y="746761"/>
            <a:ext cx="6825035" cy="5364477"/>
          </a:xfrm>
        </p:spPr>
      </p:pic>
      <p:sp>
        <p:nvSpPr>
          <p:cNvPr id="22" name="Titolo 21">
            <a:extLst>
              <a:ext uri="{FF2B5EF4-FFF2-40B4-BE49-F238E27FC236}">
                <a16:creationId xmlns:a16="http://schemas.microsoft.com/office/drawing/2014/main" id="{115C523A-AC40-4CBA-9DF4-B287ED32185D}"/>
              </a:ext>
            </a:extLst>
          </p:cNvPr>
          <p:cNvSpPr>
            <a:spLocks noGrp="1"/>
          </p:cNvSpPr>
          <p:nvPr>
            <p:ph type="title"/>
          </p:nvPr>
        </p:nvSpPr>
        <p:spPr>
          <a:xfrm>
            <a:off x="6231990" y="1860873"/>
            <a:ext cx="5960010" cy="1568126"/>
          </a:xfrm>
        </p:spPr>
        <p:txBody>
          <a:bodyPr rtlCol="0"/>
          <a:lstStyle/>
          <a:p>
            <a:pPr rtl="0"/>
            <a:r>
              <a:rPr lang="it-IT" sz="4000" dirty="0"/>
              <a:t> Presentation</a:t>
            </a:r>
          </a:p>
        </p:txBody>
      </p:sp>
      <p:sp>
        <p:nvSpPr>
          <p:cNvPr id="17" name="Segnaposto testo 16">
            <a:extLst>
              <a:ext uri="{FF2B5EF4-FFF2-40B4-BE49-F238E27FC236}">
                <a16:creationId xmlns:a16="http://schemas.microsoft.com/office/drawing/2014/main" id="{75B1C734-42CB-4311-8905-2F41D09107C7}"/>
              </a:ext>
            </a:extLst>
          </p:cNvPr>
          <p:cNvSpPr>
            <a:spLocks noGrp="1"/>
          </p:cNvSpPr>
          <p:nvPr>
            <p:ph type="body" sz="quarter" idx="15"/>
          </p:nvPr>
        </p:nvSpPr>
        <p:spPr>
          <a:xfrm>
            <a:off x="7982704" y="2896564"/>
            <a:ext cx="4925188" cy="339247"/>
          </a:xfrm>
        </p:spPr>
        <p:txBody>
          <a:bodyPr rtlCol="0">
            <a:normAutofit fontScale="85000" lnSpcReduction="20000"/>
          </a:bodyPr>
          <a:lstStyle/>
          <a:p>
            <a:pPr rtl="0"/>
            <a:r>
              <a:rPr lang="it-IT" dirty="0"/>
              <a:t>   Benedetti Lorenzo</a:t>
            </a:r>
          </a:p>
        </p:txBody>
      </p:sp>
      <p:pic>
        <p:nvPicPr>
          <p:cNvPr id="2" name="Picture 8">
            <a:extLst>
              <a:ext uri="{FF2B5EF4-FFF2-40B4-BE49-F238E27FC236}">
                <a16:creationId xmlns:a16="http://schemas.microsoft.com/office/drawing/2014/main" id="{0AE006A8-B216-C241-4F5D-9D7CE2259A4D}"/>
              </a:ext>
            </a:extLst>
          </p:cNvPr>
          <p:cNvPicPr/>
          <p:nvPr/>
        </p:nvPicPr>
        <p:blipFill>
          <a:blip r:embed="rId4" cstate="print">
            <a:alphaModFix/>
            <a:extLst>
              <a:ext uri="{28A0092B-C50C-407E-A947-70E740481C1C}">
                <a14:useLocalDpi xmlns:a14="http://schemas.microsoft.com/office/drawing/2010/main" val="0"/>
              </a:ext>
            </a:extLst>
          </a:blip>
          <a:stretch>
            <a:fillRect/>
          </a:stretch>
        </p:blipFill>
        <p:spPr>
          <a:xfrm>
            <a:off x="10537895" y="107781"/>
            <a:ext cx="1538226" cy="13257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CasellaDiTesto 2">
            <a:extLst>
              <a:ext uri="{FF2B5EF4-FFF2-40B4-BE49-F238E27FC236}">
                <a16:creationId xmlns:a16="http://schemas.microsoft.com/office/drawing/2014/main" id="{04E7A053-9439-1ABD-FB1B-5DF95490C369}"/>
              </a:ext>
            </a:extLst>
          </p:cNvPr>
          <p:cNvSpPr txBox="1"/>
          <p:nvPr/>
        </p:nvSpPr>
        <p:spPr>
          <a:xfrm>
            <a:off x="9274264" y="4156433"/>
            <a:ext cx="2801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white"/>
                </a:solidFill>
                <a:effectLst/>
                <a:uLnTx/>
                <a:uFillTx/>
                <a:latin typeface="Bierstadt"/>
                <a:ea typeface="+mn-ea"/>
                <a:cs typeface="+mn-cs"/>
              </a:rPr>
              <a:t>Academic</a:t>
            </a:r>
            <a:r>
              <a:rPr kumimoji="0" lang="it-IT" sz="1800" b="0" i="0" u="none" strike="noStrike" kern="1200" cap="none" spc="0" normalizeH="0" baseline="0" noProof="0" dirty="0">
                <a:ln>
                  <a:noFill/>
                </a:ln>
                <a:solidFill>
                  <a:prstClr val="white"/>
                </a:solidFill>
                <a:effectLst/>
                <a:uLnTx/>
                <a:uFillTx/>
                <a:latin typeface="Bierstadt"/>
                <a:ea typeface="+mn-ea"/>
                <a:cs typeface="+mn-cs"/>
              </a:rPr>
              <a:t> </a:t>
            </a:r>
            <a:r>
              <a:rPr kumimoji="0" lang="it-IT" sz="1800" b="0" i="0" u="none" strike="noStrike" kern="1200" cap="none" spc="0" normalizeH="0" baseline="0" noProof="0" dirty="0" err="1">
                <a:ln>
                  <a:noFill/>
                </a:ln>
                <a:solidFill>
                  <a:prstClr val="white"/>
                </a:solidFill>
                <a:effectLst/>
                <a:uLnTx/>
                <a:uFillTx/>
                <a:latin typeface="Bierstadt"/>
                <a:ea typeface="+mn-ea"/>
                <a:cs typeface="+mn-cs"/>
              </a:rPr>
              <a:t>year</a:t>
            </a:r>
            <a:r>
              <a:rPr kumimoji="0" lang="it-IT" sz="1800" b="0" i="0" u="none" strike="noStrike" kern="1200" cap="none" spc="0" normalizeH="0" baseline="0" noProof="0" dirty="0">
                <a:ln>
                  <a:noFill/>
                </a:ln>
                <a:solidFill>
                  <a:prstClr val="white"/>
                </a:solidFill>
                <a:effectLst/>
                <a:uLnTx/>
                <a:uFillTx/>
                <a:latin typeface="Bierstadt"/>
                <a:ea typeface="+mn-ea"/>
                <a:cs typeface="+mn-cs"/>
              </a:rPr>
              <a:t> 2021-2022</a:t>
            </a:r>
          </a:p>
        </p:txBody>
      </p:sp>
      <p:sp>
        <p:nvSpPr>
          <p:cNvPr id="5" name="CasellaDiTesto 4">
            <a:extLst>
              <a:ext uri="{FF2B5EF4-FFF2-40B4-BE49-F238E27FC236}">
                <a16:creationId xmlns:a16="http://schemas.microsoft.com/office/drawing/2014/main" id="{9AAF0763-0829-BBBE-823A-69773FCA3029}"/>
              </a:ext>
            </a:extLst>
          </p:cNvPr>
          <p:cNvSpPr txBox="1"/>
          <p:nvPr/>
        </p:nvSpPr>
        <p:spPr>
          <a:xfrm>
            <a:off x="11307008" y="6336525"/>
            <a:ext cx="329363" cy="246221"/>
          </a:xfrm>
          <a:prstGeom prst="rect">
            <a:avLst/>
          </a:prstGeom>
          <a:noFill/>
        </p:spPr>
        <p:txBody>
          <a:bodyPr wrap="square" rtlCol="0">
            <a:spAutoFit/>
          </a:bodyPr>
          <a:lstStyle/>
          <a:p>
            <a:r>
              <a:rPr lang="it-IT" sz="1000" dirty="0">
                <a:solidFill>
                  <a:schemeClr val="bg1"/>
                </a:solidFill>
              </a:rPr>
              <a:t>1</a:t>
            </a:r>
          </a:p>
        </p:txBody>
      </p:sp>
    </p:spTree>
    <p:extLst>
      <p:ext uri="{BB962C8B-B14F-4D97-AF65-F5344CB8AC3E}">
        <p14:creationId xmlns:p14="http://schemas.microsoft.com/office/powerpoint/2010/main" val="77068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Fully</a:t>
            </a:r>
            <a:r>
              <a:rPr lang="it-IT" spc="200" dirty="0"/>
              <a:t> </a:t>
            </a:r>
            <a:r>
              <a:rPr lang="it-IT" spc="200" dirty="0" err="1"/>
              <a:t>autonomous</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10</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30"/>
            <a:ext cx="5593761" cy="4675124"/>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err="1"/>
              <a:t>AmbuBot</a:t>
            </a:r>
            <a:r>
              <a:rPr lang="en-US" sz="2000" dirty="0"/>
              <a:t> can accomplish required activities without constant human guidance in this mode.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Ambu</a:t>
            </a:r>
            <a:r>
              <a:rPr lang="en-US" sz="2000" dirty="0"/>
              <a:t>-bot performs AED on its own without constant human supervision. </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40867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a:t>Tele-control</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9</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29"/>
            <a:ext cx="5593761" cy="4675123"/>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2627927"/>
            <a:ext cx="4771030" cy="801073"/>
          </a:xfrm>
        </p:spPr>
        <p:txBody>
          <a:bodyPr>
            <a:noAutofit/>
          </a:bodyPr>
          <a:lstStyle/>
          <a:p>
            <a:pPr marL="285750" indent="-285750">
              <a:buFont typeface="Arial" panose="020B0604020202020204" pitchFamily="34" charset="0"/>
              <a:buChar char="•"/>
            </a:pPr>
            <a:r>
              <a:rPr lang="en-US" sz="2000" dirty="0"/>
              <a:t>Tele-control uses a visual display and a control pad to help the human operator in navigating the </a:t>
            </a:r>
            <a:r>
              <a:rPr lang="en-US" sz="2000" dirty="0" err="1"/>
              <a:t>AmbuBot</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Human operators will give precise instructions to the victims.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is the main modality through which </a:t>
            </a:r>
            <a:r>
              <a:rPr lang="en-US" sz="2000" dirty="0" err="1"/>
              <a:t>AmbuBot</a:t>
            </a:r>
            <a:r>
              <a:rPr lang="en-US" sz="2000" dirty="0"/>
              <a:t> is dispatched.</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72808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gnaposto numero diapositiva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12</a:t>
            </a:fld>
            <a:endParaRPr lang="it-IT"/>
          </a:p>
        </p:txBody>
      </p:sp>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sp>
        <p:nvSpPr>
          <p:cNvPr id="12" name="CasellaDiTesto 11">
            <a:extLst>
              <a:ext uri="{FF2B5EF4-FFF2-40B4-BE49-F238E27FC236}">
                <a16:creationId xmlns:a16="http://schemas.microsoft.com/office/drawing/2014/main" id="{C8F6417A-FCFF-3504-495D-57D139627212}"/>
              </a:ext>
            </a:extLst>
          </p:cNvPr>
          <p:cNvSpPr txBox="1"/>
          <p:nvPr/>
        </p:nvSpPr>
        <p:spPr>
          <a:xfrm>
            <a:off x="527298" y="1020977"/>
            <a:ext cx="10826502" cy="5416868"/>
          </a:xfrm>
          <a:prstGeom prst="rect">
            <a:avLst/>
          </a:prstGeom>
          <a:noFill/>
        </p:spPr>
        <p:txBody>
          <a:bodyPr wrap="square" rtlCol="0">
            <a:spAutoFit/>
          </a:bodyPr>
          <a:lstStyle/>
          <a:p>
            <a:endParaRPr lang="en-US" dirty="0">
              <a:solidFill>
                <a:schemeClr val="bg1"/>
              </a:solidFill>
            </a:endParaRPr>
          </a:p>
          <a:p>
            <a:r>
              <a:rPr lang="en-US" sz="2000" dirty="0">
                <a:solidFill>
                  <a:schemeClr val="bg1"/>
                </a:solidFill>
              </a:rPr>
              <a:t>The </a:t>
            </a:r>
            <a:r>
              <a:rPr lang="en-US" sz="2000" dirty="0" err="1">
                <a:solidFill>
                  <a:schemeClr val="bg1"/>
                </a:solidFill>
              </a:rPr>
              <a:t>AmbuBot</a:t>
            </a:r>
            <a:r>
              <a:rPr lang="en-US" sz="2000" dirty="0">
                <a:solidFill>
                  <a:schemeClr val="bg1"/>
                </a:solidFill>
              </a:rPr>
              <a:t> loop may be divided into three modules: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accelerometer and gyroscope create pitch and roll estimations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compass generates yaw estimation. </a:t>
            </a:r>
          </a:p>
          <a:p>
            <a:endParaRPr lang="en-US" sz="2000" dirty="0">
              <a:solidFill>
                <a:schemeClr val="bg1"/>
              </a:solidFill>
            </a:endParaRPr>
          </a:p>
          <a:p>
            <a:r>
              <a:rPr lang="en-US" sz="2000" dirty="0">
                <a:solidFill>
                  <a:schemeClr val="bg1"/>
                </a:solidFill>
              </a:rPr>
              <a:t>EKF’s two correction stages: </a:t>
            </a:r>
          </a:p>
          <a:p>
            <a:endParaRPr lang="en-US" sz="2000" dirty="0">
              <a:solidFill>
                <a:schemeClr val="bg1"/>
              </a:solidFill>
            </a:endParaRPr>
          </a:p>
          <a:p>
            <a:pPr marL="342900" indent="-342900">
              <a:buFont typeface="+mj-lt"/>
              <a:buAutoNum type="arabicPeriod"/>
            </a:pPr>
            <a:r>
              <a:rPr lang="en-US" sz="2000" dirty="0">
                <a:solidFill>
                  <a:schemeClr val="bg1"/>
                </a:solidFill>
              </a:rPr>
              <a:t>The first used data from the accelerometer to correct the system state</a:t>
            </a:r>
          </a:p>
          <a:p>
            <a:pPr marL="342900" indent="-342900">
              <a:buFont typeface="+mj-lt"/>
              <a:buAutoNum type="arabicPeriod"/>
            </a:pPr>
            <a:r>
              <a:rPr lang="en-US" sz="2000" dirty="0">
                <a:solidFill>
                  <a:schemeClr val="bg1"/>
                </a:solidFill>
              </a:rPr>
              <a:t>The second used data from the magnetic compass to adjust the angular position.</a:t>
            </a:r>
          </a:p>
          <a:p>
            <a:endParaRPr lang="en-US" sz="2000" dirty="0">
              <a:solidFill>
                <a:schemeClr val="bg1"/>
              </a:solidFill>
            </a:endParaRPr>
          </a:p>
          <a:p>
            <a:r>
              <a:rPr lang="en-US" sz="2000" dirty="0">
                <a:solidFill>
                  <a:schemeClr val="bg1"/>
                </a:solidFill>
              </a:rPr>
              <a:t>Extended Kalman Filter as a sensor fusion method and a quaternion to represent angular position data throughout system modeling and design.</a:t>
            </a: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cxnSp>
        <p:nvCxnSpPr>
          <p:cNvPr id="15" name="Connettore 2 14">
            <a:extLst>
              <a:ext uri="{FF2B5EF4-FFF2-40B4-BE49-F238E27FC236}">
                <a16:creationId xmlns:a16="http://schemas.microsoft.com/office/drawing/2014/main" id="{78A81A13-8A34-8F54-31F8-0B0B00102E0C}"/>
              </a:ext>
            </a:extLst>
          </p:cNvPr>
          <p:cNvCxnSpPr>
            <a:cxnSpLocks/>
          </p:cNvCxnSpPr>
          <p:nvPr/>
        </p:nvCxnSpPr>
        <p:spPr>
          <a:xfrm flipV="1">
            <a:off x="6566452" y="987565"/>
            <a:ext cx="940904" cy="4638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7FBD144D-8B01-E630-393F-EB1AC6509608}"/>
              </a:ext>
            </a:extLst>
          </p:cNvPr>
          <p:cNvSpPr txBox="1"/>
          <p:nvPr/>
        </p:nvSpPr>
        <p:spPr>
          <a:xfrm>
            <a:off x="7499706" y="770804"/>
            <a:ext cx="2589519" cy="400110"/>
          </a:xfrm>
          <a:prstGeom prst="rect">
            <a:avLst/>
          </a:prstGeom>
          <a:noFill/>
        </p:spPr>
        <p:txBody>
          <a:bodyPr wrap="square" rtlCol="0">
            <a:spAutoFit/>
          </a:bodyPr>
          <a:lstStyle/>
          <a:p>
            <a:r>
              <a:rPr lang="en-US" sz="2000" dirty="0">
                <a:solidFill>
                  <a:schemeClr val="bg1"/>
                </a:solidFill>
              </a:rPr>
              <a:t>The Control module</a:t>
            </a:r>
            <a:endParaRPr lang="it-IT" sz="2000" dirty="0"/>
          </a:p>
        </p:txBody>
      </p:sp>
      <p:cxnSp>
        <p:nvCxnSpPr>
          <p:cNvPr id="20" name="Connettore 2 19">
            <a:extLst>
              <a:ext uri="{FF2B5EF4-FFF2-40B4-BE49-F238E27FC236}">
                <a16:creationId xmlns:a16="http://schemas.microsoft.com/office/drawing/2014/main" id="{6B8A2C4C-143B-078B-1765-73696F05536E}"/>
              </a:ext>
            </a:extLst>
          </p:cNvPr>
          <p:cNvCxnSpPr>
            <a:cxnSpLocks/>
          </p:cNvCxnSpPr>
          <p:nvPr/>
        </p:nvCxnSpPr>
        <p:spPr>
          <a:xfrm>
            <a:off x="6566452" y="1552211"/>
            <a:ext cx="94090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138501EE-528D-1886-E241-89C637761CF1}"/>
              </a:ext>
            </a:extLst>
          </p:cNvPr>
          <p:cNvCxnSpPr>
            <a:cxnSpLocks/>
          </p:cNvCxnSpPr>
          <p:nvPr/>
        </p:nvCxnSpPr>
        <p:spPr>
          <a:xfrm>
            <a:off x="6574342" y="1628270"/>
            <a:ext cx="940904" cy="5113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4C7C6B62-CB2C-66E3-B756-45B0BF33AF9F}"/>
              </a:ext>
            </a:extLst>
          </p:cNvPr>
          <p:cNvSpPr txBox="1"/>
          <p:nvPr/>
        </p:nvSpPr>
        <p:spPr>
          <a:xfrm>
            <a:off x="7499706" y="1350569"/>
            <a:ext cx="2928730" cy="400110"/>
          </a:xfrm>
          <a:prstGeom prst="rect">
            <a:avLst/>
          </a:prstGeom>
          <a:noFill/>
        </p:spPr>
        <p:txBody>
          <a:bodyPr wrap="square" rtlCol="0">
            <a:spAutoFit/>
          </a:bodyPr>
          <a:lstStyle/>
          <a:p>
            <a:r>
              <a:rPr lang="en-US" sz="2000" dirty="0">
                <a:solidFill>
                  <a:schemeClr val="bg1"/>
                </a:solidFill>
              </a:rPr>
              <a:t>The Observation module</a:t>
            </a:r>
            <a:endParaRPr lang="it-IT" sz="2000" dirty="0"/>
          </a:p>
        </p:txBody>
      </p:sp>
      <p:sp>
        <p:nvSpPr>
          <p:cNvPr id="32" name="CasellaDiTesto 31">
            <a:extLst>
              <a:ext uri="{FF2B5EF4-FFF2-40B4-BE49-F238E27FC236}">
                <a16:creationId xmlns:a16="http://schemas.microsoft.com/office/drawing/2014/main" id="{E26B9CB2-4BD5-3A84-2C5A-A1E01C787B48}"/>
              </a:ext>
            </a:extLst>
          </p:cNvPr>
          <p:cNvSpPr txBox="1"/>
          <p:nvPr/>
        </p:nvSpPr>
        <p:spPr>
          <a:xfrm>
            <a:off x="7479348" y="1949146"/>
            <a:ext cx="4144211" cy="400110"/>
          </a:xfrm>
          <a:prstGeom prst="rect">
            <a:avLst/>
          </a:prstGeom>
          <a:noFill/>
        </p:spPr>
        <p:txBody>
          <a:bodyPr wrap="none" rtlCol="0">
            <a:spAutoFit/>
          </a:bodyPr>
          <a:lstStyle/>
          <a:p>
            <a:r>
              <a:rPr lang="en-US" sz="2000" dirty="0">
                <a:solidFill>
                  <a:schemeClr val="bg1"/>
                </a:solidFill>
              </a:rPr>
              <a:t>The estimating module utilizing EKF.</a:t>
            </a:r>
            <a:endParaRPr lang="it-IT" sz="2000" dirty="0"/>
          </a:p>
        </p:txBody>
      </p:sp>
    </p:spTree>
    <p:extLst>
      <p:ext uri="{BB962C8B-B14F-4D97-AF65-F5344CB8AC3E}">
        <p14:creationId xmlns:p14="http://schemas.microsoft.com/office/powerpoint/2010/main" val="105714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gnaposto numero diapositiva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13</a:t>
            </a:fld>
            <a:endParaRPr lang="it-IT"/>
          </a:p>
        </p:txBody>
      </p:sp>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3" name="Immagine 2">
            <a:extLst>
              <a:ext uri="{FF2B5EF4-FFF2-40B4-BE49-F238E27FC236}">
                <a16:creationId xmlns:a16="http://schemas.microsoft.com/office/drawing/2014/main" id="{77D53D02-62D9-F77D-742E-AD6376DC414F}"/>
              </a:ext>
            </a:extLst>
          </p:cNvPr>
          <p:cNvPicPr>
            <a:picLocks noChangeAspect="1"/>
          </p:cNvPicPr>
          <p:nvPr/>
        </p:nvPicPr>
        <p:blipFill>
          <a:blip r:embed="rId4"/>
          <a:srcRect/>
          <a:stretch/>
        </p:blipFill>
        <p:spPr>
          <a:xfrm>
            <a:off x="1322363" y="954157"/>
            <a:ext cx="8806375" cy="5402193"/>
          </a:xfrm>
          <a:prstGeom prst="rect">
            <a:avLst/>
          </a:prstGeom>
        </p:spPr>
      </p:pic>
    </p:spTree>
    <p:extLst>
      <p:ext uri="{BB962C8B-B14F-4D97-AF65-F5344CB8AC3E}">
        <p14:creationId xmlns:p14="http://schemas.microsoft.com/office/powerpoint/2010/main" val="246198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1A351523-BE9E-4047-8916-20F1F4A9FB16}"/>
              </a:ext>
            </a:extLst>
          </p:cNvPr>
          <p:cNvSpPr>
            <a:spLocks noGrp="1"/>
          </p:cNvSpPr>
          <p:nvPr>
            <p:ph type="title"/>
          </p:nvPr>
        </p:nvSpPr>
        <p:spPr>
          <a:xfrm>
            <a:off x="528270" y="210609"/>
            <a:ext cx="6850476" cy="466344"/>
          </a:xfrm>
        </p:spPr>
        <p:txBody>
          <a:bodyPr rtlCol="0"/>
          <a:lstStyle/>
          <a:p>
            <a:pPr rtl="0"/>
            <a:r>
              <a:rPr lang="it-IT" sz="2800" i="0" u="none" strike="noStrike" kern="1200" cap="all" spc="400" normalizeH="0" dirty="0">
                <a:ln w="19050">
                  <a:solidFill>
                    <a:schemeClr val="accent6"/>
                  </a:solidFill>
                </a:ln>
                <a:noFill/>
                <a:effectLst/>
                <a:uLnTx/>
                <a:uFillTx/>
                <a:ea typeface="+mn-ea"/>
              </a:rPr>
              <a:t>Future </a:t>
            </a:r>
            <a:r>
              <a:rPr lang="it-IT" sz="2800" i="0" u="none" strike="noStrike" kern="1200" cap="all" spc="400" normalizeH="0" dirty="0" err="1">
                <a:ln w="19050">
                  <a:solidFill>
                    <a:schemeClr val="accent6"/>
                  </a:solidFill>
                </a:ln>
                <a:noFill/>
                <a:effectLst/>
                <a:uLnTx/>
                <a:uFillTx/>
                <a:ea typeface="+mn-ea"/>
              </a:rPr>
              <a:t>ideas</a:t>
            </a:r>
            <a:endParaRPr lang="it-IT" dirty="0"/>
          </a:p>
        </p:txBody>
      </p:sp>
      <p:sp>
        <p:nvSpPr>
          <p:cNvPr id="9" name="Segnaposto numero diapositiva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14</a:t>
            </a:fld>
            <a:endParaRPr lang="it-IT"/>
          </a:p>
        </p:txBody>
      </p:sp>
      <p:sp>
        <p:nvSpPr>
          <p:cNvPr id="17" name="CasellaDiTesto 16">
            <a:extLst>
              <a:ext uri="{FF2B5EF4-FFF2-40B4-BE49-F238E27FC236}">
                <a16:creationId xmlns:a16="http://schemas.microsoft.com/office/drawing/2014/main" id="{0C3F902C-FA64-835D-EA09-AECD526DBD09}"/>
              </a:ext>
            </a:extLst>
          </p:cNvPr>
          <p:cNvSpPr txBox="1"/>
          <p:nvPr/>
        </p:nvSpPr>
        <p:spPr>
          <a:xfrm>
            <a:off x="528270" y="1720762"/>
            <a:ext cx="575326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make its own decisions based on external conditions while being guided by the user.</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be completely autonomous, capable of face every obstacles and of applying the AED alone</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a:solidFill>
                  <a:schemeClr val="accent6"/>
                </a:solidFill>
              </a:rPr>
              <a:t>Flying drone in collaboration with </a:t>
            </a:r>
            <a:r>
              <a:rPr lang="en-US" sz="2000" dirty="0" err="1">
                <a:solidFill>
                  <a:schemeClr val="accent6"/>
                </a:solidFill>
              </a:rPr>
              <a:t>AmbuBot</a:t>
            </a:r>
            <a:r>
              <a:rPr lang="en-US" sz="2000" dirty="0">
                <a:solidFill>
                  <a:schemeClr val="accent6"/>
                </a:solidFill>
              </a:rPr>
              <a:t> for quicker performance and operation at greater heights.</a:t>
            </a:r>
          </a:p>
          <a:p>
            <a:pPr marL="285750" indent="-285750">
              <a:buFont typeface="Arial" panose="020B0604020202020204" pitchFamily="34" charset="0"/>
              <a:buChar char="•"/>
            </a:pPr>
            <a:endParaRPr lang="it-IT" sz="2000" dirty="0">
              <a:solidFill>
                <a:schemeClr val="accent6"/>
              </a:solidFill>
            </a:endParaRPr>
          </a:p>
        </p:txBody>
      </p:sp>
      <p:pic>
        <p:nvPicPr>
          <p:cNvPr id="19" name="Immagine 18">
            <a:extLst>
              <a:ext uri="{FF2B5EF4-FFF2-40B4-BE49-F238E27FC236}">
                <a16:creationId xmlns:a16="http://schemas.microsoft.com/office/drawing/2014/main" id="{3CB8393F-15FA-457C-EE86-41C62DA38320}"/>
              </a:ext>
            </a:extLst>
          </p:cNvPr>
          <p:cNvPicPr>
            <a:picLocks noChangeAspect="1"/>
          </p:cNvPicPr>
          <p:nvPr/>
        </p:nvPicPr>
        <p:blipFill>
          <a:blip r:embed="rId3"/>
          <a:stretch>
            <a:fillRect/>
          </a:stretch>
        </p:blipFill>
        <p:spPr>
          <a:xfrm>
            <a:off x="7189980" y="0"/>
            <a:ext cx="5002020" cy="6858000"/>
          </a:xfrm>
          <a:prstGeom prst="rect">
            <a:avLst/>
          </a:prstGeom>
        </p:spPr>
      </p:pic>
      <p:pic>
        <p:nvPicPr>
          <p:cNvPr id="20" name="Immagine 19">
            <a:extLst>
              <a:ext uri="{FF2B5EF4-FFF2-40B4-BE49-F238E27FC236}">
                <a16:creationId xmlns:a16="http://schemas.microsoft.com/office/drawing/2014/main" id="{75AB01AA-AFF1-81F1-D070-F747644DBED1}"/>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olo 123">
            <a:extLst>
              <a:ext uri="{FF2B5EF4-FFF2-40B4-BE49-F238E27FC236}">
                <a16:creationId xmlns:a16="http://schemas.microsoft.com/office/drawing/2014/main" id="{B4460716-6BD7-42C5-884B-FB370E074348}"/>
              </a:ext>
            </a:extLst>
          </p:cNvPr>
          <p:cNvSpPr>
            <a:spLocks noGrp="1"/>
          </p:cNvSpPr>
          <p:nvPr>
            <p:ph type="title"/>
          </p:nvPr>
        </p:nvSpPr>
        <p:spPr>
          <a:xfrm>
            <a:off x="2358769" y="498712"/>
            <a:ext cx="7287768" cy="630936"/>
          </a:xfrm>
        </p:spPr>
        <p:txBody>
          <a:bodyPr rtlCol="0"/>
          <a:lstStyle/>
          <a:p>
            <a:pPr rtl="0"/>
            <a:r>
              <a:rPr lang="it-IT" dirty="0" err="1"/>
              <a:t>Conclusion</a:t>
            </a:r>
            <a:endParaRPr lang="it-IT" dirty="0"/>
          </a:p>
        </p:txBody>
      </p:sp>
      <p:sp>
        <p:nvSpPr>
          <p:cNvPr id="171" name="Segnaposto numero diapositiva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15</a:t>
            </a:fld>
            <a:endParaRPr lang="it-IT"/>
          </a:p>
        </p:txBody>
      </p:sp>
      <p:sp>
        <p:nvSpPr>
          <p:cNvPr id="155" name="CasellaDiTesto 154">
            <a:extLst>
              <a:ext uri="{FF2B5EF4-FFF2-40B4-BE49-F238E27FC236}">
                <a16:creationId xmlns:a16="http://schemas.microsoft.com/office/drawing/2014/main" id="{A5D86527-B79E-8E98-C909-31E469543F4C}"/>
              </a:ext>
            </a:extLst>
          </p:cNvPr>
          <p:cNvSpPr txBox="1"/>
          <p:nvPr/>
        </p:nvSpPr>
        <p:spPr>
          <a:xfrm>
            <a:off x="874643" y="1570930"/>
            <a:ext cx="10601740" cy="2554545"/>
          </a:xfrm>
          <a:prstGeom prst="rect">
            <a:avLst/>
          </a:prstGeom>
          <a:noFill/>
        </p:spPr>
        <p:txBody>
          <a:bodyPr wrap="square" rtlCol="0">
            <a:spAutoFit/>
          </a:bodyPr>
          <a:lstStyle/>
          <a:p>
            <a:r>
              <a:rPr lang="en-US" sz="2000" dirty="0" err="1">
                <a:solidFill>
                  <a:schemeClr val="bg1"/>
                </a:solidFill>
              </a:rPr>
              <a:t>AmbuBot</a:t>
            </a:r>
            <a:r>
              <a:rPr lang="en-US" sz="2000" dirty="0">
                <a:solidFill>
                  <a:schemeClr val="bg1"/>
                </a:solidFill>
              </a:rPr>
              <a:t> helps to overcome the obstacles that people can face during a cardiac arrest, such as not finding the AED due to panicking, the scarcity of AEDs in the surroundings and so on.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Simple system to use.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The robot would be able to pass through all road junctions without stopping.</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It can be used in a variety of methods to locate and save victims.</a:t>
            </a:r>
            <a:endParaRPr lang="it-IT" dirty="0">
              <a:solidFill>
                <a:schemeClr val="bg1"/>
              </a:solidFill>
            </a:endParaRPr>
          </a:p>
        </p:txBody>
      </p:sp>
      <p:pic>
        <p:nvPicPr>
          <p:cNvPr id="156" name="Immagine 155">
            <a:extLst>
              <a:ext uri="{FF2B5EF4-FFF2-40B4-BE49-F238E27FC236}">
                <a16:creationId xmlns:a16="http://schemas.microsoft.com/office/drawing/2014/main" id="{215EE2AE-E884-971E-4215-9CF0BCD74496}"/>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57" name="Immagine 156">
            <a:extLst>
              <a:ext uri="{FF2B5EF4-FFF2-40B4-BE49-F238E27FC236}">
                <a16:creationId xmlns:a16="http://schemas.microsoft.com/office/drawing/2014/main" id="{DB498BED-4372-ADC6-B833-2C0E32CE4576}"/>
              </a:ext>
            </a:extLst>
          </p:cNvPr>
          <p:cNvPicPr>
            <a:picLocks noChangeAspect="1"/>
          </p:cNvPicPr>
          <p:nvPr/>
        </p:nvPicPr>
        <p:blipFill>
          <a:blip r:embed="rId4"/>
          <a:stretch>
            <a:fillRect/>
          </a:stretch>
        </p:blipFill>
        <p:spPr>
          <a:xfrm>
            <a:off x="4260574" y="4178645"/>
            <a:ext cx="3829878" cy="1964414"/>
          </a:xfrm>
          <a:prstGeom prst="rect">
            <a:avLst/>
          </a:prstGeom>
        </p:spPr>
      </p:pic>
    </p:spTree>
    <p:extLst>
      <p:ext uri="{BB962C8B-B14F-4D97-AF65-F5344CB8AC3E}">
        <p14:creationId xmlns:p14="http://schemas.microsoft.com/office/powerpoint/2010/main" val="22927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39AC5B5-DBFF-474A-8D9B-1133B9C0066D}"/>
              </a:ext>
            </a:extLst>
          </p:cNvPr>
          <p:cNvSpPr>
            <a:spLocks noGrp="1"/>
          </p:cNvSpPr>
          <p:nvPr>
            <p:ph type="title"/>
          </p:nvPr>
        </p:nvSpPr>
        <p:spPr>
          <a:xfrm>
            <a:off x="2285496" y="136525"/>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it-IT" dirty="0" err="1"/>
              <a:t>references</a:t>
            </a:r>
            <a:endParaRPr lang="it-IT" dirty="0"/>
          </a:p>
        </p:txBody>
      </p:sp>
      <p:sp>
        <p:nvSpPr>
          <p:cNvPr id="38" name="Segnaposto numero diapositiva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16</a:t>
            </a:fld>
            <a:endParaRPr lang="it-IT"/>
          </a:p>
        </p:txBody>
      </p:sp>
      <p:pic>
        <p:nvPicPr>
          <p:cNvPr id="18" name="Immagine 17">
            <a:extLst>
              <a:ext uri="{FF2B5EF4-FFF2-40B4-BE49-F238E27FC236}">
                <a16:creationId xmlns:a16="http://schemas.microsoft.com/office/drawing/2014/main" id="{6BE27798-9151-574A-EB1E-C5EE14A721BB}"/>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4" name="CasellaDiTesto 3">
            <a:extLst>
              <a:ext uri="{FF2B5EF4-FFF2-40B4-BE49-F238E27FC236}">
                <a16:creationId xmlns:a16="http://schemas.microsoft.com/office/drawing/2014/main" id="{F487AB7D-D710-5539-A5D4-5B825548CABA}"/>
              </a:ext>
            </a:extLst>
          </p:cNvPr>
          <p:cNvSpPr txBox="1"/>
          <p:nvPr/>
        </p:nvSpPr>
        <p:spPr>
          <a:xfrm>
            <a:off x="2576580" y="856357"/>
            <a:ext cx="6705600" cy="6001643"/>
          </a:xfrm>
          <a:prstGeom prst="rect">
            <a:avLst/>
          </a:prstGeom>
          <a:noFill/>
        </p:spPr>
        <p:txBody>
          <a:bodyPr wrap="square" rtlCol="0">
            <a:spAutoFit/>
          </a:bodyPr>
          <a:lstStyle/>
          <a:p>
            <a:pPr marL="342900" indent="-342900">
              <a:buFont typeface="Arial" panose="020B0604020202020204" pitchFamily="34" charset="0"/>
              <a:buChar char="•"/>
            </a:pPr>
            <a:r>
              <a:rPr lang="it-IT" sz="1600" dirty="0">
                <a:solidFill>
                  <a:schemeClr val="bg1"/>
                </a:solidFill>
              </a:rPr>
              <a:t>[AS14] Mohammad Arif and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“AMBUBOT: </a:t>
            </a:r>
            <a:r>
              <a:rPr lang="it-IT" sz="1600" dirty="0" err="1">
                <a:solidFill>
                  <a:schemeClr val="bg1"/>
                </a:solidFill>
              </a:rPr>
              <a:t>Ambulance</a:t>
            </a:r>
            <a:r>
              <a:rPr lang="it-IT" sz="1600" dirty="0">
                <a:solidFill>
                  <a:schemeClr val="bg1"/>
                </a:solidFill>
              </a:rPr>
              <a:t> robot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In: Proc. 16th Int. Conf. </a:t>
            </a:r>
            <a:r>
              <a:rPr lang="it-IT" sz="1600" dirty="0" err="1">
                <a:solidFill>
                  <a:schemeClr val="bg1"/>
                </a:solidFill>
              </a:rPr>
              <a:t>Adv</a:t>
            </a:r>
            <a:r>
              <a:rPr lang="it-IT" sz="1600" dirty="0">
                <a:solidFill>
                  <a:schemeClr val="bg1"/>
                </a:solidFill>
              </a:rPr>
              <a:t>. </a:t>
            </a:r>
            <a:r>
              <a:rPr lang="it-IT" sz="1600" dirty="0" err="1">
                <a:solidFill>
                  <a:schemeClr val="bg1"/>
                </a:solidFill>
              </a:rPr>
              <a:t>Commun</a:t>
            </a:r>
            <a:r>
              <a:rPr lang="it-IT" sz="1600" dirty="0">
                <a:solidFill>
                  <a:schemeClr val="bg1"/>
                </a:solidFill>
              </a:rPr>
              <a:t>. </a:t>
            </a:r>
            <a:r>
              <a:rPr lang="it-IT" sz="1600" dirty="0" err="1">
                <a:solidFill>
                  <a:schemeClr val="bg1"/>
                </a:solidFill>
              </a:rPr>
              <a:t>Technol</a:t>
            </a:r>
            <a:r>
              <a:rPr lang="it-IT" sz="1600" dirty="0">
                <a:solidFill>
                  <a:schemeClr val="bg1"/>
                </a:solidFill>
              </a:rPr>
              <a:t>.(ICACT). 2014, pp. 58–66.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[SZ16]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and </a:t>
            </a:r>
            <a:r>
              <a:rPr lang="it-IT" sz="1600" dirty="0" err="1">
                <a:solidFill>
                  <a:schemeClr val="bg1"/>
                </a:solidFill>
              </a:rPr>
              <a:t>Rongbo</a:t>
            </a:r>
            <a:r>
              <a:rPr lang="it-IT" sz="1600" dirty="0">
                <a:solidFill>
                  <a:schemeClr val="bg1"/>
                </a:solidFill>
              </a:rPr>
              <a:t> Zhu. “</a:t>
            </a:r>
            <a:r>
              <a:rPr lang="it-IT" sz="1600" dirty="0" err="1">
                <a:solidFill>
                  <a:schemeClr val="bg1"/>
                </a:solidFill>
              </a:rPr>
              <a:t>Robotic</a:t>
            </a:r>
            <a:r>
              <a:rPr lang="it-IT" sz="1600" dirty="0">
                <a:solidFill>
                  <a:schemeClr val="bg1"/>
                </a:solidFill>
              </a:rPr>
              <a: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Ambulance</a:t>
            </a:r>
            <a:r>
              <a:rPr lang="it-IT" sz="1600" dirty="0">
                <a:solidFill>
                  <a:schemeClr val="bg1"/>
                </a:solidFill>
              </a:rPr>
              <a:t> for Emergency </a:t>
            </a:r>
            <a:r>
              <a:rPr lang="it-IT" sz="1600" dirty="0" err="1">
                <a:solidFill>
                  <a:schemeClr val="bg1"/>
                </a:solidFill>
              </a:rPr>
              <a:t>Medical</a:t>
            </a:r>
            <a:r>
              <a:rPr lang="it-IT" sz="1600" dirty="0">
                <a:solidFill>
                  <a:schemeClr val="bg1"/>
                </a:solidFill>
              </a:rPr>
              <a:t> Service in Smart Cities”. In: IEEE Access 4 (2016), pp. 268– 283. </a:t>
            </a:r>
            <a:r>
              <a:rPr lang="it-IT" sz="1600" dirty="0" err="1">
                <a:solidFill>
                  <a:schemeClr val="bg1"/>
                </a:solidFill>
              </a:rPr>
              <a:t>doi</a:t>
            </a:r>
            <a:r>
              <a:rPr lang="it-IT" sz="1600" dirty="0">
                <a:solidFill>
                  <a:schemeClr val="bg1"/>
                </a:solidFill>
              </a:rPr>
              <a:t>: 10.1109/ACCESS.2016.2514263.</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 [Gaj17] </a:t>
            </a:r>
            <a:r>
              <a:rPr lang="it-IT" sz="1600" dirty="0" err="1">
                <a:solidFill>
                  <a:schemeClr val="bg1"/>
                </a:solidFill>
              </a:rPr>
              <a:t>Mr</a:t>
            </a:r>
            <a:r>
              <a:rPr lang="it-IT" sz="1600" dirty="0">
                <a:solidFill>
                  <a:schemeClr val="bg1"/>
                </a:solidFill>
              </a:rPr>
              <a:t> M </a:t>
            </a:r>
            <a:r>
              <a:rPr lang="it-IT" sz="1600" dirty="0" err="1">
                <a:solidFill>
                  <a:schemeClr val="bg1"/>
                </a:solidFill>
              </a:rPr>
              <a:t>Gajendiran</a:t>
            </a:r>
            <a:r>
              <a:rPr lang="it-IT" sz="1600" dirty="0">
                <a:solidFill>
                  <a:schemeClr val="bg1"/>
                </a:solidFill>
              </a:rPr>
              <a:t>. “AN AUTOMATED EXTERNAL DEFIBRILLATOR IN ROBOTIC AMBULANCE (AMBUBOT)”. In: (2017).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[GS18] </a:t>
            </a:r>
            <a:r>
              <a:rPr lang="it-IT" sz="1600" dirty="0" err="1">
                <a:solidFill>
                  <a:schemeClr val="bg1"/>
                </a:solidFill>
              </a:rPr>
              <a:t>Somashekhar</a:t>
            </a:r>
            <a:r>
              <a:rPr lang="it-IT" sz="1600" dirty="0">
                <a:solidFill>
                  <a:schemeClr val="bg1"/>
                </a:solidFill>
              </a:rPr>
              <a:t> GC and SS </a:t>
            </a:r>
            <a:r>
              <a:rPr lang="it-IT" sz="1600" dirty="0" err="1">
                <a:solidFill>
                  <a:schemeClr val="bg1"/>
                </a:solidFill>
              </a:rPr>
              <a:t>Shivaranjani</a:t>
            </a:r>
            <a:r>
              <a:rPr lang="it-IT" sz="1600" dirty="0">
                <a:solidFill>
                  <a:schemeClr val="bg1"/>
                </a:solidFill>
              </a:rPr>
              <a:t>. “</a:t>
            </a:r>
            <a:r>
              <a:rPr lang="it-IT" sz="1600" dirty="0" err="1">
                <a:solidFill>
                  <a:schemeClr val="bg1"/>
                </a:solidFill>
              </a:rPr>
              <a:t>Multipurpose</a:t>
            </a:r>
            <a:r>
              <a:rPr lang="it-IT" sz="1600" dirty="0">
                <a:solidFill>
                  <a:schemeClr val="bg1"/>
                </a:solidFill>
              </a:rPr>
              <a:t> </a:t>
            </a:r>
            <a:r>
              <a:rPr lang="it-IT" sz="1600" dirty="0" err="1">
                <a:solidFill>
                  <a:schemeClr val="bg1"/>
                </a:solidFill>
              </a:rPr>
              <a:t>Ambubot</a:t>
            </a:r>
            <a:r>
              <a:rPr lang="it-IT" sz="1600" dirty="0">
                <a:solidFill>
                  <a:schemeClr val="bg1"/>
                </a:solidFill>
              </a:rPr>
              <a:t> for </a:t>
            </a:r>
            <a:r>
              <a:rPr lang="it-IT" sz="1600" dirty="0" err="1">
                <a:solidFill>
                  <a:schemeClr val="bg1"/>
                </a:solidFill>
              </a:rPr>
              <a:t>Disaster</a:t>
            </a:r>
            <a:r>
              <a:rPr lang="it-IT" sz="1600" dirty="0">
                <a:solidFill>
                  <a:schemeClr val="bg1"/>
                </a:solidFill>
              </a:rPr>
              <a:t> Management to Assist The People from </a:t>
            </a:r>
            <a:r>
              <a:rPr lang="it-IT" sz="1600" dirty="0" err="1">
                <a:solidFill>
                  <a:schemeClr val="bg1"/>
                </a:solidFill>
              </a:rPr>
              <a:t>Cardiac</a:t>
            </a:r>
            <a:r>
              <a:rPr lang="it-IT" sz="1600" dirty="0">
                <a:solidFill>
                  <a:schemeClr val="bg1"/>
                </a:solidFill>
              </a:rPr>
              <a:t> </a:t>
            </a:r>
            <a:r>
              <a:rPr lang="it-IT" sz="1600" dirty="0" err="1">
                <a:solidFill>
                  <a:schemeClr val="bg1"/>
                </a:solidFill>
              </a:rPr>
              <a:t>Arrest</a:t>
            </a:r>
            <a:r>
              <a:rPr lang="it-IT" sz="1600" dirty="0">
                <a:solidFill>
                  <a:schemeClr val="bg1"/>
                </a:solidFill>
              </a:rPr>
              <a:t>”. In: Journal for </a:t>
            </a:r>
            <a:r>
              <a:rPr lang="it-IT" sz="1600" dirty="0" err="1">
                <a:solidFill>
                  <a:schemeClr val="bg1"/>
                </a:solidFill>
              </a:rPr>
              <a:t>Research</a:t>
            </a:r>
            <a:r>
              <a:rPr lang="it-IT" sz="1600" dirty="0">
                <a:solidFill>
                  <a:schemeClr val="bg1"/>
                </a:solidFill>
              </a:rPr>
              <a:t>— Volume 4.02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[KP18] </a:t>
            </a:r>
            <a:r>
              <a:rPr lang="it-IT" sz="1600" dirty="0" err="1">
                <a:solidFill>
                  <a:schemeClr val="bg1"/>
                </a:solidFill>
              </a:rPr>
              <a:t>Gayana</a:t>
            </a:r>
            <a:r>
              <a:rPr lang="it-IT" sz="1600" dirty="0">
                <a:solidFill>
                  <a:schemeClr val="bg1"/>
                </a:solidFill>
              </a:rPr>
              <a:t> J Kumar and MC Padma.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for </a:t>
            </a:r>
            <a:r>
              <a:rPr lang="it-IT" sz="1600" dirty="0" err="1">
                <a:solidFill>
                  <a:schemeClr val="bg1"/>
                </a:solidFill>
              </a:rPr>
              <a:t>Medical</a:t>
            </a:r>
            <a:r>
              <a:rPr lang="it-IT" sz="1600" dirty="0">
                <a:solidFill>
                  <a:schemeClr val="bg1"/>
                </a:solidFill>
              </a:rPr>
              <a:t> Emergency Using </a:t>
            </a:r>
            <a:r>
              <a:rPr lang="it-IT" sz="1600" dirty="0" err="1">
                <a:solidFill>
                  <a:schemeClr val="bg1"/>
                </a:solidFill>
              </a:rPr>
              <a:t>Microcontroller</a:t>
            </a:r>
            <a:r>
              <a:rPr lang="it-IT" sz="1600" dirty="0">
                <a:solidFill>
                  <a:schemeClr val="bg1"/>
                </a:solidFill>
              </a:rPr>
              <a:t> and Sensor”. In: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[JAI+19] M JAIGANESH et al. “AMBUBOT REPLACING AMBULANCES FOR EMERGENCY”. In: (2019).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a:t>
            </a:r>
            <a:r>
              <a:rPr lang="it-IT" sz="1600" dirty="0" err="1">
                <a:solidFill>
                  <a:schemeClr val="bg1"/>
                </a:solidFill>
              </a:rPr>
              <a:t>Roh</a:t>
            </a:r>
            <a:r>
              <a:rPr lang="it-IT" sz="1600" dirty="0">
                <a:solidFill>
                  <a:schemeClr val="bg1"/>
                </a:solidFill>
              </a:rPr>
              <a:t>+] S </a:t>
            </a:r>
            <a:r>
              <a:rPr lang="it-IT" sz="1600" dirty="0" err="1">
                <a:solidFill>
                  <a:schemeClr val="bg1"/>
                </a:solidFill>
              </a:rPr>
              <a:t>Rohini</a:t>
            </a:r>
            <a:r>
              <a:rPr lang="it-IT" sz="1600" dirty="0">
                <a:solidFill>
                  <a:schemeClr val="bg1"/>
                </a:solidFill>
              </a:rPr>
              <a:t> et al. “AN AUTOMATED EXTERNAL DEFIBRILLATOR IN ROBOTICS AMBULANCE”. In: ().</a:t>
            </a:r>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immagine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a:srcRect l="438" b="7843"/>
          <a:stretch/>
        </p:blipFill>
        <p:spPr>
          <a:xfrm flipH="1">
            <a:off x="443533" y="1164624"/>
            <a:ext cx="6777659" cy="4528752"/>
          </a:xfrm>
        </p:spPr>
      </p:pic>
      <p:sp>
        <p:nvSpPr>
          <p:cNvPr id="15" name="Titolo 14">
            <a:extLst>
              <a:ext uri="{FF2B5EF4-FFF2-40B4-BE49-F238E27FC236}">
                <a16:creationId xmlns:a16="http://schemas.microsoft.com/office/drawing/2014/main" id="{FE60C9E5-E020-489F-8A9F-BCBE2A0C3BBC}"/>
              </a:ext>
            </a:extLst>
          </p:cNvPr>
          <p:cNvSpPr>
            <a:spLocks noGrp="1"/>
          </p:cNvSpPr>
          <p:nvPr>
            <p:ph type="title"/>
          </p:nvPr>
        </p:nvSpPr>
        <p:spPr>
          <a:xfrm>
            <a:off x="7412604" y="2091122"/>
            <a:ext cx="4127344" cy="724702"/>
          </a:xfrm>
        </p:spPr>
        <p:txBody>
          <a:bodyPr rtlCol="0"/>
          <a:lstStyle/>
          <a:p>
            <a:pPr rtl="0"/>
            <a:r>
              <a:rPr lang="it-IT" dirty="0"/>
              <a:t>Thank </a:t>
            </a:r>
            <a:r>
              <a:rPr lang="it-IT" dirty="0" err="1"/>
              <a:t>you</a:t>
            </a:r>
            <a:r>
              <a:rPr lang="it-IT" dirty="0"/>
              <a:t>!</a:t>
            </a:r>
          </a:p>
        </p:txBody>
      </p:sp>
      <p:sp>
        <p:nvSpPr>
          <p:cNvPr id="12" name="Segnaposto numero diapositiva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17</a:t>
            </a:fld>
            <a:endParaRPr lang="it-IT"/>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olo 19">
            <a:extLst>
              <a:ext uri="{FF2B5EF4-FFF2-40B4-BE49-F238E27FC236}">
                <a16:creationId xmlns:a16="http://schemas.microsoft.com/office/drawing/2014/main" id="{2E468DC9-F7EA-4DDD-A3C6-7FED01F0AB9B}"/>
              </a:ext>
            </a:extLst>
          </p:cNvPr>
          <p:cNvSpPr>
            <a:spLocks noGrp="1"/>
          </p:cNvSpPr>
          <p:nvPr>
            <p:ph type="title"/>
          </p:nvPr>
        </p:nvSpPr>
        <p:spPr>
          <a:xfrm>
            <a:off x="417214" y="1406692"/>
            <a:ext cx="5257800" cy="4949657"/>
          </a:xfrm>
        </p:spPr>
        <p:txBody>
          <a:bodyPr rtlCol="0"/>
          <a:lstStyle/>
          <a:p>
            <a:pPr rtl="0"/>
            <a:r>
              <a:rPr lang="it-IT" dirty="0" err="1"/>
              <a:t>Introduction</a:t>
            </a:r>
            <a:endParaRPr lang="it-IT" dirty="0"/>
          </a:p>
        </p:txBody>
      </p:sp>
      <p:sp>
        <p:nvSpPr>
          <p:cNvPr id="30" name="Segnaposto testo 29">
            <a:extLst>
              <a:ext uri="{FF2B5EF4-FFF2-40B4-BE49-F238E27FC236}">
                <a16:creationId xmlns:a16="http://schemas.microsoft.com/office/drawing/2014/main" id="{E1840D15-B3C7-4446-9131-8F222F601B1B}"/>
              </a:ext>
            </a:extLst>
          </p:cNvPr>
          <p:cNvSpPr>
            <a:spLocks noGrp="1"/>
          </p:cNvSpPr>
          <p:nvPr>
            <p:ph type="body" sz="quarter" idx="15"/>
          </p:nvPr>
        </p:nvSpPr>
        <p:spPr>
          <a:xfrm>
            <a:off x="472515" y="2853635"/>
            <a:ext cx="5147198" cy="3279879"/>
          </a:xfrm>
        </p:spPr>
        <p:txBody>
          <a:bodyPr rtlCol="0">
            <a:normAutofit fontScale="92500" lnSpcReduction="10000"/>
          </a:bodyPr>
          <a:lstStyle/>
          <a:p>
            <a:pPr marL="285750" indent="-285750" rtl="0">
              <a:buFont typeface="Arial" panose="020B0604020202020204" pitchFamily="34" charset="0"/>
              <a:buChar char="•"/>
            </a:pPr>
            <a:r>
              <a:rPr lang="en-US" sz="2200" dirty="0"/>
              <a:t>Robotic systems are one of the key solution for providing smart services in future smart cities</a:t>
            </a:r>
          </a:p>
          <a:p>
            <a:pPr marL="285750" indent="-285750" rtl="0">
              <a:buFont typeface="Arial" panose="020B0604020202020204" pitchFamily="34" charset="0"/>
              <a:buChar char="•"/>
            </a:pPr>
            <a:endParaRPr lang="en-US" sz="2200" dirty="0"/>
          </a:p>
          <a:p>
            <a:pPr marL="285750" indent="-285750" rtl="0">
              <a:buFont typeface="Arial" panose="020B0604020202020204" pitchFamily="34" charset="0"/>
              <a:buChar char="•"/>
            </a:pPr>
            <a:r>
              <a:rPr lang="en-US" sz="2200" dirty="0" err="1"/>
              <a:t>AmbuBot</a:t>
            </a:r>
            <a:r>
              <a:rPr lang="en-US" sz="2200" dirty="0"/>
              <a:t>, a mobile robot that brings along an AED to help lay rescuers for saving patients life in a sudden event of cardiac arrest.</a:t>
            </a:r>
          </a:p>
          <a:p>
            <a:pPr marL="285750" indent="-285750" rtl="0">
              <a:buFont typeface="Arial" panose="020B0604020202020204" pitchFamily="34" charset="0"/>
              <a:buChar char="•"/>
            </a:pPr>
            <a:endParaRPr lang="en-US" dirty="0"/>
          </a:p>
          <a:p>
            <a:pPr marL="285750" indent="-285750" rtl="0">
              <a:buFont typeface="Arial" panose="020B0604020202020204" pitchFamily="34" charset="0"/>
              <a:buChar char="•"/>
            </a:pPr>
            <a:endParaRPr lang="it-IT" dirty="0"/>
          </a:p>
        </p:txBody>
      </p:sp>
      <p:sp>
        <p:nvSpPr>
          <p:cNvPr id="5" name="Segnaposto numero diapositiva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r>
              <a:rPr lang="it-IT" dirty="0"/>
              <a:t>2</a:t>
            </a:r>
          </a:p>
        </p:txBody>
      </p:sp>
      <p:pic>
        <p:nvPicPr>
          <p:cNvPr id="8" name="Immagine 7" descr="Immagine che contiene strada, persona, esterni, via&#10;&#10;Descrizione generata automaticamente">
            <a:extLst>
              <a:ext uri="{FF2B5EF4-FFF2-40B4-BE49-F238E27FC236}">
                <a16:creationId xmlns:a16="http://schemas.microsoft.com/office/drawing/2014/main" id="{5DEA1E14-AE07-452B-7580-DC4A82469709}"/>
              </a:ext>
            </a:extLst>
          </p:cNvPr>
          <p:cNvPicPr>
            <a:picLocks noChangeAspect="1"/>
          </p:cNvPicPr>
          <p:nvPr/>
        </p:nvPicPr>
        <p:blipFill>
          <a:blip r:embed="rId3"/>
          <a:stretch>
            <a:fillRect/>
          </a:stretch>
        </p:blipFill>
        <p:spPr>
          <a:xfrm>
            <a:off x="6387751" y="717690"/>
            <a:ext cx="3141615" cy="2178264"/>
          </a:xfrm>
          <a:prstGeom prst="rect">
            <a:avLst/>
          </a:prstGeom>
        </p:spPr>
      </p:pic>
      <p:pic>
        <p:nvPicPr>
          <p:cNvPr id="10" name="Immagine 9" descr="Immagine che contiene terra, esterni, pietra, spazzatura&#10;&#10;Descrizione generata automaticamente">
            <a:extLst>
              <a:ext uri="{FF2B5EF4-FFF2-40B4-BE49-F238E27FC236}">
                <a16:creationId xmlns:a16="http://schemas.microsoft.com/office/drawing/2014/main" id="{2C2D369C-EEBB-16C4-90A2-5234FD00CC70}"/>
              </a:ext>
            </a:extLst>
          </p:cNvPr>
          <p:cNvPicPr>
            <a:picLocks noChangeAspect="1"/>
          </p:cNvPicPr>
          <p:nvPr/>
        </p:nvPicPr>
        <p:blipFill>
          <a:blip r:embed="rId4"/>
          <a:stretch>
            <a:fillRect/>
          </a:stretch>
        </p:blipFill>
        <p:spPr>
          <a:xfrm>
            <a:off x="8699749" y="2582607"/>
            <a:ext cx="2897676" cy="1931784"/>
          </a:xfrm>
          <a:prstGeom prst="rect">
            <a:avLst/>
          </a:prstGeom>
        </p:spPr>
      </p:pic>
      <p:pic>
        <p:nvPicPr>
          <p:cNvPr id="12" name="Immagine 11" descr="Immagine che contiene testo, esterni, fumo, arma&#10;&#10;Descrizione generata automaticamente">
            <a:extLst>
              <a:ext uri="{FF2B5EF4-FFF2-40B4-BE49-F238E27FC236}">
                <a16:creationId xmlns:a16="http://schemas.microsoft.com/office/drawing/2014/main" id="{67DC04A9-1AC3-280D-18E6-6B0F4A465032}"/>
              </a:ext>
            </a:extLst>
          </p:cNvPr>
          <p:cNvPicPr>
            <a:picLocks noChangeAspect="1"/>
          </p:cNvPicPr>
          <p:nvPr/>
        </p:nvPicPr>
        <p:blipFill>
          <a:blip r:embed="rId5"/>
          <a:stretch>
            <a:fillRect/>
          </a:stretch>
        </p:blipFill>
        <p:spPr>
          <a:xfrm>
            <a:off x="6506384" y="4347735"/>
            <a:ext cx="2904351" cy="2178263"/>
          </a:xfrm>
          <a:prstGeom prst="rect">
            <a:avLst/>
          </a:prstGeom>
        </p:spPr>
      </p:pic>
      <p:pic>
        <p:nvPicPr>
          <p:cNvPr id="14" name="Immagine 13">
            <a:extLst>
              <a:ext uri="{FF2B5EF4-FFF2-40B4-BE49-F238E27FC236}">
                <a16:creationId xmlns:a16="http://schemas.microsoft.com/office/drawing/2014/main" id="{AFDCBB1C-0640-8A80-0735-62AB2706683B}"/>
              </a:ext>
            </a:extLst>
          </p:cNvPr>
          <p:cNvPicPr>
            <a:picLocks noChangeAspect="1"/>
          </p:cNvPicPr>
          <p:nvPr/>
        </p:nvPicPr>
        <p:blipFill>
          <a:blip r:embed="rId6"/>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33">
            <a:extLst>
              <a:ext uri="{FF2B5EF4-FFF2-40B4-BE49-F238E27FC236}">
                <a16:creationId xmlns:a16="http://schemas.microsoft.com/office/drawing/2014/main" id="{01A4D341-9CED-415E-A417-C204833D5641}"/>
              </a:ext>
            </a:extLst>
          </p:cNvPr>
          <p:cNvSpPr>
            <a:spLocks noGrp="1"/>
          </p:cNvSpPr>
          <p:nvPr>
            <p:ph type="title"/>
          </p:nvPr>
        </p:nvSpPr>
        <p:spPr>
          <a:xfrm>
            <a:off x="394458" y="357129"/>
            <a:ext cx="7288284" cy="464182"/>
          </a:xfrm>
        </p:spPr>
        <p:txBody>
          <a:bodyPr rtlCol="0">
            <a:normAutofit fontScale="90000"/>
          </a:bodyPr>
          <a:lstStyle/>
          <a:p>
            <a:pPr rtl="0"/>
            <a:r>
              <a:rPr lang="it-IT" dirty="0" err="1"/>
              <a:t>What</a:t>
            </a:r>
            <a:r>
              <a:rPr lang="it-IT" dirty="0"/>
              <a:t> to do </a:t>
            </a:r>
            <a:r>
              <a:rPr lang="it-IT" dirty="0" err="1"/>
              <a:t>if</a:t>
            </a:r>
            <a:r>
              <a:rPr lang="it-IT" dirty="0"/>
              <a:t> a </a:t>
            </a:r>
            <a:r>
              <a:rPr lang="it-IT" dirty="0" err="1"/>
              <a:t>sudden</a:t>
            </a:r>
            <a:r>
              <a:rPr lang="it-IT" dirty="0"/>
              <a:t> </a:t>
            </a:r>
            <a:r>
              <a:rPr lang="it-IT" dirty="0" err="1"/>
              <a:t>cardiac</a:t>
            </a:r>
            <a:r>
              <a:rPr lang="it-IT" dirty="0"/>
              <a:t> </a:t>
            </a:r>
            <a:r>
              <a:rPr lang="it-IT" dirty="0" err="1"/>
              <a:t>arrest</a:t>
            </a:r>
            <a:r>
              <a:rPr lang="it-IT" dirty="0"/>
              <a:t> </a:t>
            </a:r>
            <a:r>
              <a:rPr lang="it-IT" dirty="0" err="1"/>
              <a:t>happen</a:t>
            </a:r>
            <a:r>
              <a:rPr lang="it-IT" dirty="0"/>
              <a:t>?</a:t>
            </a:r>
          </a:p>
        </p:txBody>
      </p:sp>
      <p:pic>
        <p:nvPicPr>
          <p:cNvPr id="52" name="Segnaposto immagine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a:blip r:embed="rId3"/>
          <a:srcRect l="1845" r="1845"/>
          <a:stretch/>
        </p:blipFill>
        <p:spPr>
          <a:xfrm flipH="1">
            <a:off x="415202" y="1787043"/>
            <a:ext cx="3469381" cy="4569307"/>
          </a:xfrm>
        </p:spPr>
      </p:pic>
      <p:sp>
        <p:nvSpPr>
          <p:cNvPr id="64" name="Segnaposto testo 63">
            <a:extLst>
              <a:ext uri="{FF2B5EF4-FFF2-40B4-BE49-F238E27FC236}">
                <a16:creationId xmlns:a16="http://schemas.microsoft.com/office/drawing/2014/main" id="{65AD76B6-01DC-462A-9FF0-16CC82FBDBE0}"/>
              </a:ext>
            </a:extLst>
          </p:cNvPr>
          <p:cNvSpPr>
            <a:spLocks noGrp="1"/>
          </p:cNvSpPr>
          <p:nvPr>
            <p:ph type="body" sz="quarter" idx="22"/>
          </p:nvPr>
        </p:nvSpPr>
        <p:spPr>
          <a:xfrm>
            <a:off x="4192617" y="2359391"/>
            <a:ext cx="2771888" cy="365125"/>
          </a:xfrm>
        </p:spPr>
        <p:txBody>
          <a:bodyPr rtlCol="0">
            <a:noAutofit/>
          </a:bodyPr>
          <a:lstStyle/>
          <a:p>
            <a:pPr rtl="0"/>
            <a:r>
              <a:rPr lang="it-IT" sz="2400" dirty="0" err="1"/>
              <a:t>Cardiac</a:t>
            </a:r>
            <a:r>
              <a:rPr lang="it-IT" sz="2400" dirty="0"/>
              <a:t> </a:t>
            </a:r>
            <a:r>
              <a:rPr lang="it-IT" sz="2400" dirty="0" err="1"/>
              <a:t>arrest</a:t>
            </a:r>
            <a:endParaRPr lang="it-IT" sz="2400" dirty="0"/>
          </a:p>
        </p:txBody>
      </p:sp>
      <p:sp>
        <p:nvSpPr>
          <p:cNvPr id="63" name="Segnaposto testo 62">
            <a:extLst>
              <a:ext uri="{FF2B5EF4-FFF2-40B4-BE49-F238E27FC236}">
                <a16:creationId xmlns:a16="http://schemas.microsoft.com/office/drawing/2014/main" id="{831B3626-E1D2-42AE-AB45-94BC5112D8FC}"/>
              </a:ext>
            </a:extLst>
          </p:cNvPr>
          <p:cNvSpPr>
            <a:spLocks noGrp="1"/>
          </p:cNvSpPr>
          <p:nvPr>
            <p:ph type="body" sz="quarter" idx="16"/>
          </p:nvPr>
        </p:nvSpPr>
        <p:spPr>
          <a:xfrm>
            <a:off x="6964505" y="2332936"/>
            <a:ext cx="2289974" cy="783160"/>
          </a:xfrm>
        </p:spPr>
        <p:txBody>
          <a:bodyPr rtlCol="0">
            <a:noAutofit/>
          </a:bodyPr>
          <a:lstStyle/>
          <a:p>
            <a:pPr rtl="0"/>
            <a:r>
              <a:rPr lang="it-IT" sz="2400" dirty="0"/>
              <a:t>First </a:t>
            </a:r>
            <a:r>
              <a:rPr lang="it-IT" sz="2400" dirty="0" err="1"/>
              <a:t>panic</a:t>
            </a:r>
            <a:endParaRPr lang="it-IT" sz="2400" dirty="0"/>
          </a:p>
        </p:txBody>
      </p:sp>
      <p:sp>
        <p:nvSpPr>
          <p:cNvPr id="67" name="Segnaposto testo 66">
            <a:extLst>
              <a:ext uri="{FF2B5EF4-FFF2-40B4-BE49-F238E27FC236}">
                <a16:creationId xmlns:a16="http://schemas.microsoft.com/office/drawing/2014/main" id="{3705D4B7-D21E-458D-B289-A189923D7B3E}"/>
              </a:ext>
            </a:extLst>
          </p:cNvPr>
          <p:cNvSpPr>
            <a:spLocks noGrp="1"/>
          </p:cNvSpPr>
          <p:nvPr>
            <p:ph type="body" sz="quarter" idx="25"/>
          </p:nvPr>
        </p:nvSpPr>
        <p:spPr>
          <a:xfrm>
            <a:off x="9344718" y="2332936"/>
            <a:ext cx="2771888" cy="1505843"/>
          </a:xfrm>
        </p:spPr>
        <p:txBody>
          <a:bodyPr rtlCol="0">
            <a:noAutofit/>
          </a:bodyPr>
          <a:lstStyle/>
          <a:p>
            <a:pPr rtl="0"/>
            <a:r>
              <a:rPr lang="it-IT" sz="2400" dirty="0" err="1"/>
              <a:t>Dispatch</a:t>
            </a:r>
            <a:r>
              <a:rPr lang="it-IT" sz="2400" dirty="0"/>
              <a:t> of </a:t>
            </a:r>
            <a:r>
              <a:rPr lang="it-IT" sz="2400" dirty="0" err="1"/>
              <a:t>ambulances</a:t>
            </a:r>
            <a:endParaRPr lang="it-IT" sz="2400" dirty="0"/>
          </a:p>
        </p:txBody>
      </p:sp>
      <p:sp>
        <p:nvSpPr>
          <p:cNvPr id="43" name="Segnaposto testo 42">
            <a:extLst>
              <a:ext uri="{FF2B5EF4-FFF2-40B4-BE49-F238E27FC236}">
                <a16:creationId xmlns:a16="http://schemas.microsoft.com/office/drawing/2014/main" id="{80683256-31D4-4761-874B-66494293B9AF}"/>
              </a:ext>
            </a:extLst>
          </p:cNvPr>
          <p:cNvSpPr>
            <a:spLocks noGrp="1"/>
          </p:cNvSpPr>
          <p:nvPr>
            <p:ph type="body" sz="quarter" idx="18"/>
          </p:nvPr>
        </p:nvSpPr>
        <p:spPr>
          <a:xfrm>
            <a:off x="4038600" y="3428405"/>
            <a:ext cx="2680958" cy="2508704"/>
          </a:xfrm>
        </p:spPr>
        <p:txBody>
          <a:bodyPr rtlCol="0">
            <a:normAutofit/>
          </a:bodyPr>
          <a:lstStyle/>
          <a:p>
            <a:pPr rtl="0"/>
            <a:r>
              <a:rPr lang="it-IT" sz="2000" dirty="0" err="1"/>
              <a:t>Sudden</a:t>
            </a:r>
            <a:r>
              <a:rPr lang="it-IT" sz="2000" dirty="0"/>
              <a:t> </a:t>
            </a:r>
            <a:r>
              <a:rPr lang="it-IT" sz="2000" dirty="0" err="1"/>
              <a:t>cardiac</a:t>
            </a:r>
            <a:r>
              <a:rPr lang="it-IT" sz="2000" dirty="0"/>
              <a:t> </a:t>
            </a:r>
            <a:r>
              <a:rPr lang="it-IT" sz="2000" dirty="0" err="1"/>
              <a:t>arrest</a:t>
            </a:r>
            <a:r>
              <a:rPr lang="it-IT" sz="2000" dirty="0"/>
              <a:t> </a:t>
            </a:r>
            <a:r>
              <a:rPr lang="it-IT" sz="2000" dirty="0" err="1"/>
              <a:t>is</a:t>
            </a:r>
            <a:r>
              <a:rPr lang="it-IT" sz="2000" dirty="0"/>
              <a:t> </a:t>
            </a:r>
            <a:r>
              <a:rPr lang="en-US" sz="2000" dirty="0"/>
              <a:t>one of the major causes of mortality in both men and women</a:t>
            </a:r>
            <a:endParaRPr lang="it-IT" sz="2000" dirty="0"/>
          </a:p>
        </p:txBody>
      </p:sp>
      <p:sp>
        <p:nvSpPr>
          <p:cNvPr id="42" name="Segnaposto testo 41">
            <a:extLst>
              <a:ext uri="{FF2B5EF4-FFF2-40B4-BE49-F238E27FC236}">
                <a16:creationId xmlns:a16="http://schemas.microsoft.com/office/drawing/2014/main" id="{A68FF55C-6F05-48FC-9323-AB8D48077BE6}"/>
              </a:ext>
            </a:extLst>
          </p:cNvPr>
          <p:cNvSpPr>
            <a:spLocks noGrp="1"/>
          </p:cNvSpPr>
          <p:nvPr>
            <p:ph type="body" sz="quarter" idx="17"/>
          </p:nvPr>
        </p:nvSpPr>
        <p:spPr>
          <a:xfrm>
            <a:off x="6894319" y="3428405"/>
            <a:ext cx="2289974" cy="3199875"/>
          </a:xfrm>
        </p:spPr>
        <p:txBody>
          <a:bodyPr rtlCol="0">
            <a:noAutofit/>
          </a:bodyPr>
          <a:lstStyle/>
          <a:p>
            <a:pPr rtl="0"/>
            <a:r>
              <a:rPr lang="en-US" sz="2000" dirty="0"/>
              <a:t>it is difficult for people to locate AEDs in an emergency. It is because of the first panic that arises in such cases. </a:t>
            </a:r>
            <a:endParaRPr lang="it-IT" sz="2000" dirty="0"/>
          </a:p>
        </p:txBody>
      </p:sp>
      <p:sp>
        <p:nvSpPr>
          <p:cNvPr id="50" name="Segnaposto testo 49">
            <a:extLst>
              <a:ext uri="{FF2B5EF4-FFF2-40B4-BE49-F238E27FC236}">
                <a16:creationId xmlns:a16="http://schemas.microsoft.com/office/drawing/2014/main" id="{0868D1C0-8D01-4F5F-ADB2-2B0A4D1E744F}"/>
              </a:ext>
            </a:extLst>
          </p:cNvPr>
          <p:cNvSpPr>
            <a:spLocks noGrp="1"/>
          </p:cNvSpPr>
          <p:nvPr>
            <p:ph type="body" sz="quarter" idx="26"/>
          </p:nvPr>
        </p:nvSpPr>
        <p:spPr>
          <a:xfrm>
            <a:off x="9519479" y="3437749"/>
            <a:ext cx="2289974" cy="2584208"/>
          </a:xfrm>
        </p:spPr>
        <p:txBody>
          <a:bodyPr vert="horz" lIns="91440" tIns="45720" rIns="91440" bIns="45720" rtlCol="0" anchor="t">
            <a:noAutofit/>
          </a:bodyPr>
          <a:lstStyle/>
          <a:p>
            <a:pPr rtl="0"/>
            <a:r>
              <a:rPr lang="en-US" sz="2000" dirty="0"/>
              <a:t>An ambulance is usually dispatched to the spot within ten minutes or more, often too much time to save a life.</a:t>
            </a:r>
            <a:endParaRPr lang="it-IT" sz="2000" dirty="0"/>
          </a:p>
        </p:txBody>
      </p:sp>
      <p:sp>
        <p:nvSpPr>
          <p:cNvPr id="5" name="Segnaposto numero diapositiva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r>
              <a:rPr lang="it-IT" dirty="0"/>
              <a:t>3</a:t>
            </a:r>
          </a:p>
        </p:txBody>
      </p:sp>
      <p:pic>
        <p:nvPicPr>
          <p:cNvPr id="6" name="Immagine 5">
            <a:extLst>
              <a:ext uri="{FF2B5EF4-FFF2-40B4-BE49-F238E27FC236}">
                <a16:creationId xmlns:a16="http://schemas.microsoft.com/office/drawing/2014/main" id="{D09B23E2-D25E-6605-E411-983A318EDDAE}"/>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olo 32">
            <a:extLst>
              <a:ext uri="{FF2B5EF4-FFF2-40B4-BE49-F238E27FC236}">
                <a16:creationId xmlns:a16="http://schemas.microsoft.com/office/drawing/2014/main" id="{4F4C28E4-6D60-402B-8F22-B1AED571D98D}"/>
              </a:ext>
            </a:extLst>
          </p:cNvPr>
          <p:cNvSpPr>
            <a:spLocks noGrp="1"/>
          </p:cNvSpPr>
          <p:nvPr>
            <p:ph type="title"/>
          </p:nvPr>
        </p:nvSpPr>
        <p:spPr>
          <a:xfrm>
            <a:off x="345889" y="331304"/>
            <a:ext cx="7168094" cy="1817173"/>
          </a:xfrm>
        </p:spPr>
        <p:txBody>
          <a:bodyPr rtlCol="0">
            <a:normAutofit/>
          </a:bodyPr>
          <a:lstStyle/>
          <a:p>
            <a:pPr rtl="0"/>
            <a:r>
              <a:rPr lang="it-IT" dirty="0" err="1"/>
              <a:t>Problems</a:t>
            </a:r>
            <a:r>
              <a:rPr lang="it-IT" dirty="0"/>
              <a:t> in big cities</a:t>
            </a:r>
          </a:p>
        </p:txBody>
      </p:sp>
      <p:sp>
        <p:nvSpPr>
          <p:cNvPr id="5" name="Segnaposto numero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r>
              <a:rPr lang="it-IT" dirty="0"/>
              <a:t>4</a:t>
            </a:r>
          </a:p>
        </p:txBody>
      </p:sp>
      <p:sp>
        <p:nvSpPr>
          <p:cNvPr id="8" name="Segnaposto testo 7">
            <a:extLst>
              <a:ext uri="{FF2B5EF4-FFF2-40B4-BE49-F238E27FC236}">
                <a16:creationId xmlns:a16="http://schemas.microsoft.com/office/drawing/2014/main" id="{543D568B-2F7D-26E3-0E93-2091797B9DE4}"/>
              </a:ext>
            </a:extLst>
          </p:cNvPr>
          <p:cNvSpPr>
            <a:spLocks noGrp="1"/>
          </p:cNvSpPr>
          <p:nvPr>
            <p:ph type="body" sz="quarter" idx="17"/>
          </p:nvPr>
        </p:nvSpPr>
        <p:spPr>
          <a:xfrm>
            <a:off x="345889" y="1533802"/>
            <a:ext cx="11500222" cy="1517776"/>
          </a:xfrm>
        </p:spPr>
        <p:txBody>
          <a:bodyPr>
            <a:normAutofit/>
          </a:bodyPr>
          <a:lstStyle/>
          <a:p>
            <a:r>
              <a:rPr lang="en-US" sz="2000" dirty="0"/>
              <a:t>In the case of health emergency situation, it is common to call the emergency hotline to seek for assistance which often the ambulance will be dispatched to the scene in average of ten minutes time.</a:t>
            </a:r>
            <a:endParaRPr lang="it-IT" sz="1800" dirty="0"/>
          </a:p>
        </p:txBody>
      </p:sp>
      <p:pic>
        <p:nvPicPr>
          <p:cNvPr id="23" name="Immagine 22">
            <a:extLst>
              <a:ext uri="{FF2B5EF4-FFF2-40B4-BE49-F238E27FC236}">
                <a16:creationId xmlns:a16="http://schemas.microsoft.com/office/drawing/2014/main" id="{374843BC-D17F-697A-96F3-FEC5078387CE}"/>
              </a:ext>
            </a:extLst>
          </p:cNvPr>
          <p:cNvPicPr>
            <a:picLocks noChangeAspect="1"/>
          </p:cNvPicPr>
          <p:nvPr/>
        </p:nvPicPr>
        <p:blipFill>
          <a:blip r:embed="rId3"/>
          <a:stretch>
            <a:fillRect/>
          </a:stretch>
        </p:blipFill>
        <p:spPr>
          <a:xfrm>
            <a:off x="3223930" y="2575851"/>
            <a:ext cx="5744140" cy="2602034"/>
          </a:xfrm>
          <a:prstGeom prst="rect">
            <a:avLst/>
          </a:prstGeom>
        </p:spPr>
      </p:pic>
      <p:sp>
        <p:nvSpPr>
          <p:cNvPr id="25" name="CasellaDiTesto 24">
            <a:extLst>
              <a:ext uri="{FF2B5EF4-FFF2-40B4-BE49-F238E27FC236}">
                <a16:creationId xmlns:a16="http://schemas.microsoft.com/office/drawing/2014/main" id="{A423958F-09BC-9D5D-EEFD-F8BAEC4A3055}"/>
              </a:ext>
            </a:extLst>
          </p:cNvPr>
          <p:cNvSpPr txBox="1"/>
          <p:nvPr/>
        </p:nvSpPr>
        <p:spPr>
          <a:xfrm>
            <a:off x="345889" y="5355263"/>
            <a:ext cx="11952128" cy="707886"/>
          </a:xfrm>
          <a:prstGeom prst="rect">
            <a:avLst/>
          </a:prstGeom>
          <a:noFill/>
        </p:spPr>
        <p:txBody>
          <a:bodyPr wrap="square" rtlCol="0">
            <a:spAutoFit/>
          </a:bodyPr>
          <a:lstStyle/>
          <a:p>
            <a:r>
              <a:rPr lang="en-US" sz="2000" dirty="0">
                <a:solidFill>
                  <a:schemeClr val="bg1"/>
                </a:solidFill>
              </a:rPr>
              <a:t>A variety of circumstances influence this issue, including traffic congestion, difficulties locating the location, lengthy distance, and so on.</a:t>
            </a:r>
            <a:endParaRPr lang="it-IT" sz="2000" dirty="0">
              <a:solidFill>
                <a:schemeClr val="bg1"/>
              </a:solidFill>
            </a:endParaRPr>
          </a:p>
        </p:txBody>
      </p:sp>
      <p:pic>
        <p:nvPicPr>
          <p:cNvPr id="29" name="Immagine 28">
            <a:extLst>
              <a:ext uri="{FF2B5EF4-FFF2-40B4-BE49-F238E27FC236}">
                <a16:creationId xmlns:a16="http://schemas.microsoft.com/office/drawing/2014/main" id="{7321154A-2818-193D-E9C4-EFA506797232}"/>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10">
            <a:extLst>
              <a:ext uri="{FF2B5EF4-FFF2-40B4-BE49-F238E27FC236}">
                <a16:creationId xmlns:a16="http://schemas.microsoft.com/office/drawing/2014/main" id="{CC9F3600-2711-4A49-8018-C4671B56159C}"/>
              </a:ext>
            </a:extLst>
          </p:cNvPr>
          <p:cNvSpPr>
            <a:spLocks noGrp="1"/>
          </p:cNvSpPr>
          <p:nvPr>
            <p:ph type="title"/>
          </p:nvPr>
        </p:nvSpPr>
        <p:spPr>
          <a:xfrm>
            <a:off x="2452697" y="500846"/>
            <a:ext cx="7286605" cy="634323"/>
          </a:xfrm>
        </p:spPr>
        <p:txBody>
          <a:bodyPr rtlCol="0"/>
          <a:lstStyle/>
          <a:p>
            <a:pPr rtl="0"/>
            <a:r>
              <a:rPr lang="it-IT" dirty="0" err="1"/>
              <a:t>ambubot</a:t>
            </a:r>
            <a:endParaRPr lang="it-IT" dirty="0"/>
          </a:p>
        </p:txBody>
      </p:sp>
      <p:sp>
        <p:nvSpPr>
          <p:cNvPr id="4" name="Segnaposto numero diapositiva 3">
            <a:extLst>
              <a:ext uri="{FF2B5EF4-FFF2-40B4-BE49-F238E27FC236}">
                <a16:creationId xmlns:a16="http://schemas.microsoft.com/office/drawing/2014/main" id="{7DD08226-4335-4EA1-9B2D-CDE1FBD8D388}"/>
              </a:ext>
            </a:extLst>
          </p:cNvPr>
          <p:cNvSpPr>
            <a:spLocks noGrp="1"/>
          </p:cNvSpPr>
          <p:nvPr>
            <p:ph type="sldNum" sz="quarter" idx="12"/>
          </p:nvPr>
        </p:nvSpPr>
        <p:spPr>
          <a:xfrm>
            <a:off x="8624888" y="6356350"/>
            <a:ext cx="2743200" cy="365125"/>
          </a:xfrm>
        </p:spPr>
        <p:txBody>
          <a:bodyPr rtlCol="0"/>
          <a:lstStyle/>
          <a:p>
            <a:pPr rtl="0"/>
            <a:r>
              <a:rPr lang="it-IT" dirty="0"/>
              <a:t>5</a:t>
            </a:r>
          </a:p>
        </p:txBody>
      </p:sp>
      <p:pic>
        <p:nvPicPr>
          <p:cNvPr id="5" name="Immagine 4">
            <a:extLst>
              <a:ext uri="{FF2B5EF4-FFF2-40B4-BE49-F238E27FC236}">
                <a16:creationId xmlns:a16="http://schemas.microsoft.com/office/drawing/2014/main" id="{371C46C8-1CCC-66BE-AF20-0915DAF653F8}"/>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14" name="CasellaDiTesto 13">
            <a:extLst>
              <a:ext uri="{FF2B5EF4-FFF2-40B4-BE49-F238E27FC236}">
                <a16:creationId xmlns:a16="http://schemas.microsoft.com/office/drawing/2014/main" id="{3D24693A-28F0-90BD-B7CC-DBF049228973}"/>
              </a:ext>
            </a:extLst>
          </p:cNvPr>
          <p:cNvSpPr txBox="1"/>
          <p:nvPr/>
        </p:nvSpPr>
        <p:spPr>
          <a:xfrm>
            <a:off x="639415" y="2135410"/>
            <a:ext cx="9342784" cy="3477875"/>
          </a:xfrm>
          <a:prstGeom prst="rect">
            <a:avLst/>
          </a:prstGeom>
          <a:noFill/>
        </p:spPr>
        <p:txBody>
          <a:bodyPr wrap="square" rtlCol="0">
            <a:spAutoFit/>
          </a:bodyPr>
          <a:lstStyle/>
          <a:p>
            <a:pPr marL="285750" indent="-285750">
              <a:buFont typeface="Arial" panose="020B0604020202020204" pitchFamily="34" charset="0"/>
              <a:buChar char="•"/>
            </a:pPr>
            <a:r>
              <a:rPr lang="it-IT" sz="2000" dirty="0">
                <a:solidFill>
                  <a:schemeClr val="bg1"/>
                </a:solidFill>
              </a:rPr>
              <a:t>Simple mobile robot.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Good </a:t>
            </a:r>
            <a:r>
              <a:rPr lang="it-IT" sz="2000" dirty="0" err="1">
                <a:solidFill>
                  <a:schemeClr val="bg1"/>
                </a:solidFill>
              </a:rPr>
              <a:t>agility</a:t>
            </a:r>
            <a:r>
              <a:rPr lang="it-IT" sz="2000" dirty="0">
                <a:solidFill>
                  <a:schemeClr val="bg1"/>
                </a:solidFill>
              </a:rPr>
              <a:t> in </a:t>
            </a:r>
            <a:r>
              <a:rPr lang="it-IT" sz="2000" dirty="0" err="1">
                <a:solidFill>
                  <a:schemeClr val="bg1"/>
                </a:solidFill>
              </a:rPr>
              <a:t>both</a:t>
            </a:r>
            <a:r>
              <a:rPr lang="it-IT" sz="2000" dirty="0">
                <a:solidFill>
                  <a:schemeClr val="bg1"/>
                </a:solidFill>
              </a:rPr>
              <a:t> indoor and outdoor </a:t>
            </a:r>
            <a:r>
              <a:rPr lang="it-IT" sz="2000" dirty="0" err="1">
                <a:solidFill>
                  <a:schemeClr val="bg1"/>
                </a:solidFill>
              </a:rPr>
              <a:t>environments</a:t>
            </a:r>
            <a:r>
              <a:rPr lang="it-IT" sz="2000" dirty="0">
                <a:solidFill>
                  <a:schemeClr val="bg1"/>
                </a:solidFill>
              </a:rPr>
              <a: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err="1">
                <a:solidFill>
                  <a:schemeClr val="bg1"/>
                </a:solidFill>
              </a:rPr>
              <a:t>Gripper</a:t>
            </a:r>
            <a:r>
              <a:rPr lang="it-IT" sz="2000" dirty="0">
                <a:solidFill>
                  <a:schemeClr val="bg1"/>
                </a:solidFill>
              </a:rPr>
              <a:t> </a:t>
            </a:r>
            <a:r>
              <a:rPr lang="it-IT" sz="2000" dirty="0" err="1">
                <a:solidFill>
                  <a:schemeClr val="bg1"/>
                </a:solidFill>
              </a:rPr>
              <a:t>that</a:t>
            </a:r>
            <a:r>
              <a:rPr lang="it-IT" sz="2000" dirty="0">
                <a:solidFill>
                  <a:schemeClr val="bg1"/>
                </a:solidFill>
              </a:rPr>
              <a:t> can </a:t>
            </a:r>
            <a:r>
              <a:rPr lang="it-IT" sz="2000" dirty="0" err="1">
                <a:solidFill>
                  <a:schemeClr val="bg1"/>
                </a:solidFill>
              </a:rPr>
              <a:t>pick</a:t>
            </a:r>
            <a:r>
              <a:rPr lang="it-IT" sz="2000" dirty="0">
                <a:solidFill>
                  <a:schemeClr val="bg1"/>
                </a:solidFill>
              </a:rPr>
              <a:t> up </a:t>
            </a:r>
            <a:r>
              <a:rPr lang="it-IT" sz="2000" dirty="0" err="1">
                <a:solidFill>
                  <a:schemeClr val="bg1"/>
                </a:solidFill>
              </a:rPr>
              <a:t>things</a:t>
            </a:r>
            <a:r>
              <a:rPr lang="it-IT" sz="2000" dirty="0">
                <a:solidFill>
                  <a:schemeClr val="bg1"/>
                </a:solidFill>
              </a:rPr>
              <a:t> </a:t>
            </a:r>
            <a:r>
              <a:rPr lang="it-IT" sz="2000" dirty="0" err="1">
                <a:solidFill>
                  <a:schemeClr val="bg1"/>
                </a:solidFill>
              </a:rPr>
              <a:t>below</a:t>
            </a:r>
            <a:r>
              <a:rPr lang="it-IT" sz="2000" dirty="0">
                <a:solidFill>
                  <a:schemeClr val="bg1"/>
                </a:solidFill>
              </a:rPr>
              <a:t> 10 kg of weight.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Two </a:t>
            </a:r>
            <a:r>
              <a:rPr lang="it-IT" sz="2000" dirty="0" err="1">
                <a:solidFill>
                  <a:schemeClr val="bg1"/>
                </a:solidFill>
              </a:rPr>
              <a:t>videocameras</a:t>
            </a:r>
            <a:r>
              <a:rPr lang="it-IT" sz="2000" dirty="0">
                <a:solidFill>
                  <a:schemeClr val="bg1"/>
                </a:solidFill>
              </a:rPr>
              <a:t> for human-robot </a:t>
            </a:r>
            <a:r>
              <a:rPr lang="it-IT" sz="2000" dirty="0" err="1">
                <a:solidFill>
                  <a:schemeClr val="bg1"/>
                </a:solidFill>
              </a:rPr>
              <a:t>coordination</a:t>
            </a:r>
            <a:r>
              <a:rPr lang="it-IT" sz="2000" dirty="0">
                <a:solidFill>
                  <a:schemeClr val="bg1"/>
                </a:solidFill>
              </a:rPr>
              <a:t>. </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Speed of 10 km/h.</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Climb </a:t>
            </a:r>
            <a:r>
              <a:rPr lang="it-IT" sz="2000" dirty="0" err="1">
                <a:solidFill>
                  <a:schemeClr val="bg1"/>
                </a:solidFill>
              </a:rPr>
              <a:t>slopes</a:t>
            </a:r>
            <a:r>
              <a:rPr lang="it-IT" sz="2000" dirty="0">
                <a:solidFill>
                  <a:schemeClr val="bg1"/>
                </a:solidFill>
              </a:rPr>
              <a:t> up to 45 degrees.</a:t>
            </a:r>
          </a:p>
        </p:txBody>
      </p:sp>
      <p:pic>
        <p:nvPicPr>
          <p:cNvPr id="72" name="Immagine 71" descr="Immagine che contiene piastrellato&#10;&#10;Descrizione generata automaticamente">
            <a:extLst>
              <a:ext uri="{FF2B5EF4-FFF2-40B4-BE49-F238E27FC236}">
                <a16:creationId xmlns:a16="http://schemas.microsoft.com/office/drawing/2014/main" id="{14E487DE-67F6-F1AD-D999-2E2DE05A943C}"/>
              </a:ext>
            </a:extLst>
          </p:cNvPr>
          <p:cNvPicPr>
            <a:picLocks noChangeAspect="1"/>
          </p:cNvPicPr>
          <p:nvPr/>
        </p:nvPicPr>
        <p:blipFill rotWithShape="1">
          <a:blip r:embed="rId4"/>
          <a:srcRect l="15461" t="3072" r="17019" b="243"/>
          <a:stretch/>
        </p:blipFill>
        <p:spPr>
          <a:xfrm>
            <a:off x="7727559" y="2372484"/>
            <a:ext cx="4023485" cy="3240801"/>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r>
              <a:rPr lang="it-IT" dirty="0"/>
              <a:t>6</a:t>
            </a:r>
          </a:p>
        </p:txBody>
      </p:sp>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sp>
        <p:nvSpPr>
          <p:cNvPr id="19" name="CasellaDiTesto 18">
            <a:extLst>
              <a:ext uri="{FF2B5EF4-FFF2-40B4-BE49-F238E27FC236}">
                <a16:creationId xmlns:a16="http://schemas.microsoft.com/office/drawing/2014/main" id="{FA79D2E6-8C06-B98C-A5DC-6F09B649023F}"/>
              </a:ext>
            </a:extLst>
          </p:cNvPr>
          <p:cNvSpPr txBox="1"/>
          <p:nvPr/>
        </p:nvSpPr>
        <p:spPr>
          <a:xfrm>
            <a:off x="375838" y="1120676"/>
            <a:ext cx="9740469" cy="5047536"/>
          </a:xfrm>
          <a:prstGeom prst="rect">
            <a:avLst/>
          </a:prstGeom>
          <a:noFill/>
        </p:spPr>
        <p:txBody>
          <a:bodyPr wrap="square" rtlCol="0">
            <a:spAutoFit/>
          </a:bodyPr>
          <a:lstStyle/>
          <a:p>
            <a:r>
              <a:rPr lang="en-US" sz="2000" dirty="0">
                <a:solidFill>
                  <a:schemeClr val="bg2"/>
                </a:solidFill>
              </a:rPr>
              <a:t>There are two methods for keeping cardiac arrest sufferers alive: a body-attached sensor or a mobile phone application. Then :</a:t>
            </a:r>
          </a:p>
          <a:p>
            <a:endParaRPr lang="en-US" dirty="0">
              <a:solidFill>
                <a:schemeClr val="bg2"/>
              </a:solidFill>
            </a:endParaRPr>
          </a:p>
          <a:p>
            <a:pPr marL="342900" indent="-342900">
              <a:buFont typeface="+mj-lt"/>
              <a:buAutoNum type="arabicPeriod"/>
            </a:pPr>
            <a:r>
              <a:rPr lang="en-US" sz="2000" dirty="0">
                <a:solidFill>
                  <a:schemeClr val="bg2"/>
                </a:solidFill>
              </a:rPr>
              <a:t>A warning message is sent out and the </a:t>
            </a:r>
            <a:r>
              <a:rPr lang="en-US" sz="2000" dirty="0" err="1">
                <a:solidFill>
                  <a:schemeClr val="bg2"/>
                </a:solidFill>
              </a:rPr>
              <a:t>AmbuBot</a:t>
            </a:r>
            <a:r>
              <a:rPr lang="en-US" sz="2000" dirty="0">
                <a:solidFill>
                  <a:schemeClr val="bg2"/>
                </a:solidFill>
              </a:rPr>
              <a:t> center will receive GPS data.</a:t>
            </a:r>
          </a:p>
          <a:p>
            <a:pPr marL="342900" indent="-342900">
              <a:buFont typeface="+mj-lt"/>
              <a:buAutoNum type="arabicPeriod"/>
            </a:pPr>
            <a:endParaRPr lang="en-US" sz="2000" dirty="0">
              <a:solidFill>
                <a:schemeClr val="bg2"/>
              </a:solidFill>
            </a:endParaRPr>
          </a:p>
          <a:p>
            <a:pPr marL="342900" indent="-342900">
              <a:buFont typeface="+mj-lt"/>
              <a:buAutoNum type="arabicPeriod"/>
            </a:pPr>
            <a:r>
              <a:rPr lang="en-US" sz="2000">
                <a:solidFill>
                  <a:schemeClr val="bg2"/>
                </a:solidFill>
              </a:rPr>
              <a:t>A GPS </a:t>
            </a:r>
            <a:r>
              <a:rPr lang="en-US" sz="2000" dirty="0">
                <a:solidFill>
                  <a:schemeClr val="bg2"/>
                </a:solidFill>
              </a:rPr>
              <a:t>and a GIS parser will transform the longitude and latitude coordinates into a street map position.</a:t>
            </a:r>
          </a:p>
          <a:p>
            <a:pPr marL="342900" indent="-342900">
              <a:buFont typeface="+mj-lt"/>
              <a:buAutoNum type="arabicPeriod"/>
            </a:pPr>
            <a:endParaRPr lang="en-US"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r>
              <a:rPr lang="it-IT" sz="2000" dirty="0" err="1">
                <a:solidFill>
                  <a:schemeClr val="bg2"/>
                </a:solidFill>
              </a:rPr>
              <a:t>AmbuBot</a:t>
            </a:r>
            <a:r>
              <a:rPr lang="it-IT" sz="2000" dirty="0">
                <a:solidFill>
                  <a:schemeClr val="bg2"/>
                </a:solidFill>
              </a:rPr>
              <a:t> center</a:t>
            </a:r>
            <a:r>
              <a:rPr lang="en-US" sz="2000" dirty="0">
                <a:solidFill>
                  <a:schemeClr val="bg2"/>
                </a:solidFill>
              </a:rPr>
              <a:t> will generate two commands: </a:t>
            </a:r>
          </a:p>
          <a:p>
            <a:pPr marL="342900" indent="-342900">
              <a:buFont typeface="Arial" panose="020B0604020202020204" pitchFamily="34" charset="0"/>
              <a:buChar char="•"/>
            </a:pPr>
            <a:endParaRPr lang="en-US" sz="2000" dirty="0">
              <a:solidFill>
                <a:schemeClr val="bg2"/>
              </a:solidFill>
            </a:endParaRPr>
          </a:p>
          <a:p>
            <a:endParaRPr lang="en-US" dirty="0"/>
          </a:p>
          <a:p>
            <a:pPr marL="342900" indent="-342900">
              <a:buFont typeface="+mj-lt"/>
              <a:buAutoNum type="arabicPeriod"/>
            </a:pPr>
            <a:endParaRPr lang="en-US" dirty="0"/>
          </a:p>
          <a:p>
            <a:endParaRPr lang="en-US" dirty="0"/>
          </a:p>
          <a:p>
            <a:endParaRPr lang="it-IT" dirty="0"/>
          </a:p>
        </p:txBody>
      </p:sp>
      <p:cxnSp>
        <p:nvCxnSpPr>
          <p:cNvPr id="28" name="Connettore 2 27">
            <a:extLst>
              <a:ext uri="{FF2B5EF4-FFF2-40B4-BE49-F238E27FC236}">
                <a16:creationId xmlns:a16="http://schemas.microsoft.com/office/drawing/2014/main" id="{02BEC4DE-E0B4-7203-EAD9-CF6668739412}"/>
              </a:ext>
            </a:extLst>
          </p:cNvPr>
          <p:cNvCxnSpPr>
            <a:cxnSpLocks/>
          </p:cNvCxnSpPr>
          <p:nvPr/>
        </p:nvCxnSpPr>
        <p:spPr>
          <a:xfrm flipV="1">
            <a:off x="5865915" y="3923311"/>
            <a:ext cx="940906" cy="5229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52E545-0F9B-A0CA-F168-C874F06D7486}"/>
              </a:ext>
            </a:extLst>
          </p:cNvPr>
          <p:cNvCxnSpPr>
            <a:cxnSpLocks/>
          </p:cNvCxnSpPr>
          <p:nvPr/>
        </p:nvCxnSpPr>
        <p:spPr>
          <a:xfrm>
            <a:off x="5898740" y="4611256"/>
            <a:ext cx="940906" cy="513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8BE6FBC7-C081-8E54-9642-AB2C0BDBEDF8}"/>
              </a:ext>
            </a:extLst>
          </p:cNvPr>
          <p:cNvSpPr txBox="1"/>
          <p:nvPr/>
        </p:nvSpPr>
        <p:spPr>
          <a:xfrm>
            <a:off x="6806821" y="3541552"/>
            <a:ext cx="5195668" cy="707886"/>
          </a:xfrm>
          <a:prstGeom prst="rect">
            <a:avLst/>
          </a:prstGeom>
          <a:noFill/>
        </p:spPr>
        <p:txBody>
          <a:bodyPr wrap="square" rtlCol="0">
            <a:spAutoFit/>
          </a:bodyPr>
          <a:lstStyle/>
          <a:p>
            <a:r>
              <a:rPr lang="en-US" sz="2000" dirty="0">
                <a:solidFill>
                  <a:schemeClr val="bg2"/>
                </a:solidFill>
              </a:rPr>
              <a:t>One to dispatch </a:t>
            </a:r>
            <a:r>
              <a:rPr lang="en-US" sz="2000" dirty="0" err="1">
                <a:solidFill>
                  <a:schemeClr val="bg2"/>
                </a:solidFill>
              </a:rPr>
              <a:t>AmbuBot</a:t>
            </a:r>
            <a:r>
              <a:rPr lang="en-US" sz="2000" dirty="0">
                <a:solidFill>
                  <a:schemeClr val="bg2"/>
                </a:solidFill>
              </a:rPr>
              <a:t> from the station to the scene</a:t>
            </a:r>
            <a:r>
              <a:rPr lang="en-US" dirty="0">
                <a:solidFill>
                  <a:schemeClr val="bg2"/>
                </a:solidFill>
              </a:rPr>
              <a:t>. </a:t>
            </a:r>
            <a:endParaRPr lang="it-IT" dirty="0">
              <a:solidFill>
                <a:schemeClr val="bg2"/>
              </a:solidFill>
            </a:endParaRPr>
          </a:p>
        </p:txBody>
      </p:sp>
      <p:sp>
        <p:nvSpPr>
          <p:cNvPr id="43" name="CasellaDiTesto 42">
            <a:extLst>
              <a:ext uri="{FF2B5EF4-FFF2-40B4-BE49-F238E27FC236}">
                <a16:creationId xmlns:a16="http://schemas.microsoft.com/office/drawing/2014/main" id="{68425445-7F29-BF14-D4E9-BC61384922DE}"/>
              </a:ext>
            </a:extLst>
          </p:cNvPr>
          <p:cNvSpPr txBox="1"/>
          <p:nvPr/>
        </p:nvSpPr>
        <p:spPr>
          <a:xfrm>
            <a:off x="6839646" y="4679747"/>
            <a:ext cx="5693866" cy="707886"/>
          </a:xfrm>
          <a:prstGeom prst="rect">
            <a:avLst/>
          </a:prstGeom>
          <a:noFill/>
        </p:spPr>
        <p:txBody>
          <a:bodyPr wrap="square" rtlCol="0">
            <a:spAutoFit/>
          </a:bodyPr>
          <a:lstStyle/>
          <a:p>
            <a:r>
              <a:rPr lang="en-US" sz="2000" dirty="0">
                <a:solidFill>
                  <a:schemeClr val="bg2"/>
                </a:solidFill>
              </a:rPr>
              <a:t>Another to deliver an emergency message to family members via GMSC</a:t>
            </a:r>
            <a:r>
              <a:rPr lang="it-IT" sz="2000" dirty="0">
                <a:solidFill>
                  <a:schemeClr val="bg2"/>
                </a:solidFill>
              </a:rPr>
              <a:t>.</a:t>
            </a:r>
            <a:endParaRPr lang="en-US" sz="2000" dirty="0">
              <a:solidFill>
                <a:schemeClr val="bg2"/>
              </a:solidFill>
            </a:endParaRPr>
          </a:p>
        </p:txBody>
      </p:sp>
      <p:sp>
        <p:nvSpPr>
          <p:cNvPr id="44" name="CasellaDiTesto 43">
            <a:extLst>
              <a:ext uri="{FF2B5EF4-FFF2-40B4-BE49-F238E27FC236}">
                <a16:creationId xmlns:a16="http://schemas.microsoft.com/office/drawing/2014/main" id="{2A1B542E-D422-C957-041E-5B4A7372568D}"/>
              </a:ext>
            </a:extLst>
          </p:cNvPr>
          <p:cNvSpPr txBox="1"/>
          <p:nvPr/>
        </p:nvSpPr>
        <p:spPr>
          <a:xfrm>
            <a:off x="375838" y="5854513"/>
            <a:ext cx="10097059" cy="400110"/>
          </a:xfrm>
          <a:prstGeom prst="rect">
            <a:avLst/>
          </a:prstGeom>
          <a:noFill/>
        </p:spPr>
        <p:txBody>
          <a:bodyPr wrap="none" rtlCol="0">
            <a:spAutoFit/>
          </a:bodyPr>
          <a:lstStyle/>
          <a:p>
            <a:r>
              <a:rPr lang="en-US" sz="2000" dirty="0">
                <a:solidFill>
                  <a:schemeClr val="bg2"/>
                </a:solidFill>
              </a:rPr>
              <a:t>It is important notifying the nearest hospital’s ambulance when the situation is confirmed.</a:t>
            </a:r>
            <a:endParaRPr lang="it-IT" sz="2000" dirty="0">
              <a:solidFill>
                <a:schemeClr val="bg2"/>
              </a:solidFill>
            </a:endParaRPr>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r>
              <a:rPr lang="it-IT" dirty="0"/>
              <a:t>7</a:t>
            </a:r>
          </a:p>
        </p:txBody>
      </p:sp>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pic>
        <p:nvPicPr>
          <p:cNvPr id="3" name="Immagine 2">
            <a:extLst>
              <a:ext uri="{FF2B5EF4-FFF2-40B4-BE49-F238E27FC236}">
                <a16:creationId xmlns:a16="http://schemas.microsoft.com/office/drawing/2014/main" id="{281C7ED1-F49B-4556-C515-B3633717D92C}"/>
              </a:ext>
            </a:extLst>
          </p:cNvPr>
          <p:cNvPicPr>
            <a:picLocks noChangeAspect="1"/>
          </p:cNvPicPr>
          <p:nvPr/>
        </p:nvPicPr>
        <p:blipFill>
          <a:blip r:embed="rId5"/>
          <a:stretch>
            <a:fillRect/>
          </a:stretch>
        </p:blipFill>
        <p:spPr>
          <a:xfrm>
            <a:off x="1511940" y="1097078"/>
            <a:ext cx="8335445" cy="5624397"/>
          </a:xfrm>
          <a:prstGeom prst="rect">
            <a:avLst/>
          </a:prstGeom>
        </p:spPr>
      </p:pic>
    </p:spTree>
    <p:extLst>
      <p:ext uri="{BB962C8B-B14F-4D97-AF65-F5344CB8AC3E}">
        <p14:creationId xmlns:p14="http://schemas.microsoft.com/office/powerpoint/2010/main" val="268237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egnaposto immagine 26" descr="Mano di robot e mano umana che quasi si sfiorano con la punta del dito">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olo 6">
            <a:extLst>
              <a:ext uri="{FF2B5EF4-FFF2-40B4-BE49-F238E27FC236}">
                <a16:creationId xmlns:a16="http://schemas.microsoft.com/office/drawing/2014/main" id="{7A8DDD42-D29D-4ECB-A465-13EFA049E83C}"/>
              </a:ext>
            </a:extLst>
          </p:cNvPr>
          <p:cNvSpPr>
            <a:spLocks noGrp="1"/>
          </p:cNvSpPr>
          <p:nvPr>
            <p:ph type="title"/>
          </p:nvPr>
        </p:nvSpPr>
        <p:spPr>
          <a:xfrm>
            <a:off x="1403350" y="1005017"/>
            <a:ext cx="9385300" cy="1718956"/>
          </a:xfrm>
        </p:spPr>
        <p:txBody>
          <a:bodyPr rtlCol="0"/>
          <a:lstStyle/>
          <a:p>
            <a:pPr rtl="0"/>
            <a:r>
              <a:rPr lang="it-IT" dirty="0" err="1"/>
              <a:t>Dispatching</a:t>
            </a:r>
            <a:r>
              <a:rPr lang="it-IT" dirty="0"/>
              <a:t> </a:t>
            </a:r>
            <a:r>
              <a:rPr lang="it-IT" dirty="0" err="1"/>
              <a:t>ambubot</a:t>
            </a:r>
            <a:endParaRPr lang="it-IT" dirty="0"/>
          </a:p>
        </p:txBody>
      </p:sp>
      <p:sp>
        <p:nvSpPr>
          <p:cNvPr id="4" name="CasellaDiTesto 3">
            <a:extLst>
              <a:ext uri="{FF2B5EF4-FFF2-40B4-BE49-F238E27FC236}">
                <a16:creationId xmlns:a16="http://schemas.microsoft.com/office/drawing/2014/main" id="{3EDE005D-84AB-5A3D-C0A8-C61B9629AD5F}"/>
              </a:ext>
            </a:extLst>
          </p:cNvPr>
          <p:cNvSpPr txBox="1"/>
          <p:nvPr/>
        </p:nvSpPr>
        <p:spPr>
          <a:xfrm>
            <a:off x="1274780" y="2723973"/>
            <a:ext cx="10605691" cy="830997"/>
          </a:xfrm>
          <a:prstGeom prst="rect">
            <a:avLst/>
          </a:prstGeom>
          <a:noFill/>
        </p:spPr>
        <p:txBody>
          <a:bodyPr wrap="square" rtlCol="0">
            <a:spAutoFit/>
          </a:bodyPr>
          <a:lstStyle/>
          <a:p>
            <a:r>
              <a:rPr lang="en-US" sz="2400" dirty="0" err="1">
                <a:solidFill>
                  <a:schemeClr val="bg2"/>
                </a:solidFill>
              </a:rPr>
              <a:t>AmbuBot</a:t>
            </a:r>
            <a:r>
              <a:rPr lang="en-US" sz="2400" dirty="0">
                <a:solidFill>
                  <a:schemeClr val="bg2"/>
                </a:solidFill>
              </a:rPr>
              <a:t> can be dispatched in a variety of modes, including partially autonomous, fully autonomous and tele-control. </a:t>
            </a:r>
            <a:endParaRPr lang="it-IT" sz="2400" dirty="0">
              <a:solidFill>
                <a:schemeClr val="bg2"/>
              </a:solidFill>
            </a:endParaRPr>
          </a:p>
        </p:txBody>
      </p:sp>
      <p:sp>
        <p:nvSpPr>
          <p:cNvPr id="5" name="Segnaposto numero diapositiva 5">
            <a:extLst>
              <a:ext uri="{FF2B5EF4-FFF2-40B4-BE49-F238E27FC236}">
                <a16:creationId xmlns:a16="http://schemas.microsoft.com/office/drawing/2014/main" id="{979618A5-2A42-72FB-90EA-110D7780BB12}"/>
              </a:ext>
            </a:extLst>
          </p:cNvPr>
          <p:cNvSpPr txBox="1">
            <a:spLocks/>
          </p:cNvSpPr>
          <p:nvPr/>
        </p:nvSpPr>
        <p:spPr>
          <a:xfrm>
            <a:off x="8703365" y="6382854"/>
            <a:ext cx="27432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000" dirty="0">
                <a:solidFill>
                  <a:schemeClr val="bg1"/>
                </a:solidFill>
              </a:rPr>
              <a:t>8</a:t>
            </a:r>
          </a:p>
        </p:txBody>
      </p:sp>
      <p:pic>
        <p:nvPicPr>
          <p:cNvPr id="6" name="Immagine 5">
            <a:extLst>
              <a:ext uri="{FF2B5EF4-FFF2-40B4-BE49-F238E27FC236}">
                <a16:creationId xmlns:a16="http://schemas.microsoft.com/office/drawing/2014/main" id="{A07349D1-1781-7CE1-0A39-9695BC180903}"/>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Partially</a:t>
            </a:r>
            <a:r>
              <a:rPr lang="it-IT" spc="200" dirty="0"/>
              <a:t> </a:t>
            </a:r>
            <a:r>
              <a:rPr lang="it-IT" spc="200" dirty="0" err="1"/>
              <a:t>autonomous</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9</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tretch>
            <a:fillRect/>
          </a:stretch>
        </p:blipFill>
        <p:spPr>
          <a:xfrm>
            <a:off x="6096000" y="1570929"/>
            <a:ext cx="5593761" cy="4675125"/>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a:t>Human operators should assist in adapting task processes to the actual world to complete the mission reliably.</a:t>
            </a:r>
          </a:p>
          <a:p>
            <a:endParaRPr lang="en-US" sz="2000" dirty="0"/>
          </a:p>
          <a:p>
            <a:pPr marL="285750" indent="-285750">
              <a:buFont typeface="Arial" panose="020B0604020202020204" pitchFamily="34" charset="0"/>
              <a:buChar char="•"/>
            </a:pPr>
            <a:r>
              <a:rPr lang="it-IT" sz="2000" dirty="0" err="1"/>
              <a:t>AmbuBot</a:t>
            </a:r>
            <a:r>
              <a:rPr lang="it-IT" sz="2000" dirty="0"/>
              <a:t> </a:t>
            </a:r>
            <a:r>
              <a:rPr lang="it-IT" sz="2000" dirty="0" err="1"/>
              <a:t>is</a:t>
            </a:r>
            <a:r>
              <a:rPr lang="it-IT" sz="2000" dirty="0"/>
              <a:t> </a:t>
            </a:r>
            <a:r>
              <a:rPr lang="it-IT" sz="2000" dirty="0" err="1"/>
              <a:t>now</a:t>
            </a:r>
            <a:r>
              <a:rPr lang="it-IT" sz="2000" dirty="0"/>
              <a:t> in </a:t>
            </a:r>
            <a:r>
              <a:rPr lang="it-IT" sz="2000" dirty="0" err="1"/>
              <a:t>autonomous</a:t>
            </a:r>
            <a:r>
              <a:rPr lang="it-IT" sz="2000" dirty="0"/>
              <a:t> </a:t>
            </a:r>
            <a:r>
              <a:rPr lang="it-IT" sz="2000" dirty="0" err="1"/>
              <a:t>navigation</a:t>
            </a:r>
            <a:r>
              <a:rPr lang="it-IT" sz="2000" dirty="0"/>
              <a:t> and </a:t>
            </a:r>
            <a:r>
              <a:rPr lang="it-IT" sz="2000" dirty="0" err="1"/>
              <a:t>obstacle</a:t>
            </a:r>
            <a:r>
              <a:rPr lang="it-IT" sz="2000" dirty="0"/>
              <a:t> </a:t>
            </a:r>
            <a:r>
              <a:rPr lang="it-IT" sz="2000" dirty="0" err="1"/>
              <a:t>avoidance</a:t>
            </a:r>
            <a:r>
              <a:rPr lang="it-IT" sz="2000" dirty="0"/>
              <a:t> mode.</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678690325"/>
      </p:ext>
    </p:extLst>
  </p:cSld>
  <p:clrMapOvr>
    <a:masterClrMapping/>
  </p:clrMapOvr>
</p:sld>
</file>

<file path=ppt/theme/theme1.xml><?xml version="1.0" encoding="utf-8"?>
<a:theme xmlns:a="http://schemas.openxmlformats.org/drawingml/2006/main" name="Tema di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6_TF33781529_Win32" id="{57E5EAF0-DD33-4E96-88E3-E573F7CB4474}" vid="{A1B8A81D-23FA-4BBC-B711-4301A887712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D53FCCF8267C343A609D4010BFAECC0" ma:contentTypeVersion="9" ma:contentTypeDescription="Creare un nuovo documento." ma:contentTypeScope="" ma:versionID="9fc4075f35ebb81034faaa490ec23ae9">
  <xsd:schema xmlns:xsd="http://www.w3.org/2001/XMLSchema" xmlns:xs="http://www.w3.org/2001/XMLSchema" xmlns:p="http://schemas.microsoft.com/office/2006/metadata/properties" xmlns:ns3="126cc192-75d8-430f-a170-9b71d6bc2359" xmlns:ns4="b4ea5ff9-c26d-49c7-8f41-8613656fcdfa" targetNamespace="http://schemas.microsoft.com/office/2006/metadata/properties" ma:root="true" ma:fieldsID="c9bc2c49869ef7afc28a49f4d04c4c9e" ns3:_="" ns4:_="">
    <xsd:import namespace="126cc192-75d8-430f-a170-9b71d6bc2359"/>
    <xsd:import namespace="b4ea5ff9-c26d-49c7-8f41-8613656fcdf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6cc192-75d8-430f-a170-9b71d6bc2359"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a5ff9-c26d-49c7-8f41-8613656fcdf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purl.org/dc/terms/"/>
    <ds:schemaRef ds:uri="http://schemas.openxmlformats.org/package/2006/metadata/core-properties"/>
    <ds:schemaRef ds:uri="http://purl.org/dc/dcmitype/"/>
    <ds:schemaRef ds:uri="126cc192-75d8-430f-a170-9b71d6bc2359"/>
    <ds:schemaRef ds:uri="http://purl.org/dc/elements/1.1/"/>
    <ds:schemaRef ds:uri="http://schemas.microsoft.com/office/2006/documentManagement/types"/>
    <ds:schemaRef ds:uri="http://www.w3.org/XML/1998/namespace"/>
    <ds:schemaRef ds:uri="http://schemas.microsoft.com/office/infopath/2007/PartnerControls"/>
    <ds:schemaRef ds:uri="b4ea5ff9-c26d-49c7-8f41-8613656fcdfa"/>
    <ds:schemaRef ds:uri="http://schemas.microsoft.com/office/2006/metadata/properties"/>
  </ds:schemaRefs>
</ds:datastoreItem>
</file>

<file path=customXml/itemProps3.xml><?xml version="1.0" encoding="utf-8"?>
<ds:datastoreItem xmlns:ds="http://schemas.openxmlformats.org/officeDocument/2006/customXml" ds:itemID="{8C78E3AC-AA20-4BAC-A4C5-997793B48E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6cc192-75d8-430f-a170-9b71d6bc2359"/>
    <ds:schemaRef ds:uri="b4ea5ff9-c26d-49c7-8f41-8613656fcd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Presentation_ResearchLine_AmbuBot</Template>
  <TotalTime>153</TotalTime>
  <Words>934</Words>
  <Application>Microsoft Office PowerPoint</Application>
  <PresentationFormat>Widescreen</PresentationFormat>
  <Paragraphs>147</Paragraphs>
  <Slides>17</Slides>
  <Notes>17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Bierstadt</vt:lpstr>
      <vt:lpstr>Calibri</vt:lpstr>
      <vt:lpstr>Courier New</vt:lpstr>
      <vt:lpstr>Posterama</vt:lpstr>
      <vt:lpstr>Posterama Bold</vt:lpstr>
      <vt:lpstr>Tema di Office</vt:lpstr>
      <vt:lpstr> Presentation</vt:lpstr>
      <vt:lpstr>Introduction</vt:lpstr>
      <vt:lpstr>What to do if a sudden cardiac arrest happen?</vt:lpstr>
      <vt:lpstr>Problems in big cities</vt:lpstr>
      <vt:lpstr>ambubot</vt:lpstr>
      <vt:lpstr>Presentazione standard di PowerPoint</vt:lpstr>
      <vt:lpstr>Presentazione standard di PowerPoint</vt:lpstr>
      <vt:lpstr>Dispatching ambubot</vt:lpstr>
      <vt:lpstr>Partially autonomous </vt:lpstr>
      <vt:lpstr>Fully autonomous </vt:lpstr>
      <vt:lpstr>Tele-control </vt:lpstr>
      <vt:lpstr>Presentazione standard di PowerPoint</vt:lpstr>
      <vt:lpstr>Presentazione standard di PowerPoint</vt:lpstr>
      <vt:lpstr>Future ideas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dc:title>
  <dc:creator>lorenzo benedetti</dc:creator>
  <cp:lastModifiedBy>lorenzo benedetti</cp:lastModifiedBy>
  <cp:revision>8</cp:revision>
  <dcterms:created xsi:type="dcterms:W3CDTF">2022-09-08T17:38:24Z</dcterms:created>
  <dcterms:modified xsi:type="dcterms:W3CDTF">2022-09-12T12:44:14Z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0x0101007D53FCCF8267C343A609D4010BFAECC0</vt:lpwstr>
  </property>
</Properties>
</file>